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0"/>
  </p:notesMasterIdLst>
  <p:sldIdLst>
    <p:sldId id="444" r:id="rId2"/>
    <p:sldId id="488" r:id="rId3"/>
    <p:sldId id="497" r:id="rId4"/>
    <p:sldId id="498" r:id="rId5"/>
    <p:sldId id="501" r:id="rId6"/>
    <p:sldId id="500" r:id="rId7"/>
    <p:sldId id="502" r:id="rId8"/>
    <p:sldId id="504" r:id="rId9"/>
    <p:sldId id="499" r:id="rId10"/>
    <p:sldId id="493" r:id="rId11"/>
    <p:sldId id="494" r:id="rId12"/>
    <p:sldId id="495" r:id="rId13"/>
    <p:sldId id="491" r:id="rId14"/>
    <p:sldId id="503" r:id="rId15"/>
    <p:sldId id="512" r:id="rId16"/>
    <p:sldId id="492" r:id="rId17"/>
    <p:sldId id="490" r:id="rId18"/>
    <p:sldId id="489" r:id="rId19"/>
    <p:sldId id="484" r:id="rId20"/>
    <p:sldId id="505" r:id="rId21"/>
    <p:sldId id="506" r:id="rId22"/>
    <p:sldId id="511" r:id="rId23"/>
    <p:sldId id="509" r:id="rId24"/>
    <p:sldId id="510" r:id="rId25"/>
    <p:sldId id="485" r:id="rId26"/>
    <p:sldId id="496" r:id="rId27"/>
    <p:sldId id="486" r:id="rId28"/>
    <p:sldId id="487" r:id="rId29"/>
  </p:sldIdLst>
  <p:sldSz cx="9144000" cy="5143500" type="screen16x9"/>
  <p:notesSz cx="4637088" cy="860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66"/>
    <a:srgbClr val="D60093"/>
    <a:srgbClr val="2818FC"/>
    <a:srgbClr val="C9C400"/>
    <a:srgbClr val="8DE58D"/>
    <a:srgbClr val="CC0000"/>
    <a:srgbClr val="FFFF99"/>
    <a:srgbClr val="00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76" autoAdjust="0"/>
    <p:restoredTop sz="94668" autoAdjust="0"/>
  </p:normalViewPr>
  <p:slideViewPr>
    <p:cSldViewPr>
      <p:cViewPr varScale="1">
        <p:scale>
          <a:sx n="145" d="100"/>
          <a:sy n="145" d="100"/>
        </p:scale>
        <p:origin x="126" y="2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09775" cy="430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2627313" y="0"/>
            <a:ext cx="2008187" cy="4302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B86A3-7406-4E30-AA1C-1D83993AF82A}" type="datetimeFigureOut">
              <a:rPr lang="de-DE" smtClean="0"/>
              <a:t>21.09.2024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547688" y="646113"/>
            <a:ext cx="5732463" cy="3225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63550" y="4087813"/>
            <a:ext cx="3709988" cy="38719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172450"/>
            <a:ext cx="2009775" cy="430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627313" y="8172450"/>
            <a:ext cx="2008187" cy="4302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3F8F-CC71-40DF-BFA7-4B45BF6CF2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4094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BE23C-9256-44C4-B039-FD601E386E54}" type="datetime1">
              <a:rPr lang="de-DE" smtClean="0"/>
              <a:t>21.09.2024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0327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15E5E-F744-4700-A855-CCDDC25132F8}" type="datetime1">
              <a:rPr lang="de-DE" smtClean="0"/>
              <a:t>21.09.2024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31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448AF-9547-410E-B58E-AF1527DC319A}" type="datetime1">
              <a:rPr lang="de-DE" smtClean="0"/>
              <a:t>21.09.2024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94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7079-8CC4-430F-933C-4D9AC4BAB295}" type="datetime1">
              <a:rPr lang="de-DE" smtClean="0"/>
              <a:t>21.09.2024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1887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1BADA-D96A-48C0-AEA1-142A76D2FCE6}" type="datetime1">
              <a:rPr lang="de-DE" smtClean="0"/>
              <a:t>21.09.2024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68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C3423-7D3E-4B1D-98C7-5B0E6F204150}" type="datetime1">
              <a:rPr lang="de-DE" smtClean="0"/>
              <a:t>21.09.2024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067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0097-A207-41CD-AEC6-3116EFBE8107}" type="datetime1">
              <a:rPr lang="de-DE" smtClean="0"/>
              <a:t>21.09.2024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88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B9C59-A632-4BBC-88D5-88F2719E31EA}" type="datetime1">
              <a:rPr lang="de-DE" smtClean="0"/>
              <a:t>21.09.2024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57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C6E3-FCBB-4D37-90A6-5DE7D6C07E01}" type="datetime1">
              <a:rPr lang="de-DE" smtClean="0"/>
              <a:t>21.09.2024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8106-3EFC-44D0-820B-1287A1124E36}" type="datetime1">
              <a:rPr lang="de-DE" smtClean="0"/>
              <a:t>21.09.2024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66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8A4BF-6E9E-44BC-91BA-B1BC001A9596}" type="datetime1">
              <a:rPr lang="de-DE" smtClean="0"/>
              <a:t>21.09.2024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26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2DA1B-B14D-4857-98D8-2FE621919764}" type="datetime1">
              <a:rPr lang="de-DE" smtClean="0"/>
              <a:t>21.09.2024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23B2-E3CC-40EB-BA7C-12387333B1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11716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778" r="9148" b="778"/>
          <a:stretch/>
        </p:blipFill>
        <p:spPr>
          <a:xfrm rot="5400000">
            <a:off x="1979712" y="-1979712"/>
            <a:ext cx="5184576" cy="9144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smtClean="0"/>
              <a:t>   </a:t>
            </a:r>
            <a:fld id="{FB0323B2-E3CC-40EB-BA7C-12387333B1B9}" type="slidenum">
              <a:rPr lang="de-DE" smtClean="0"/>
              <a:t>1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971600" y="152043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 in Astronomy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003648" y="699542"/>
            <a:ext cx="3384376" cy="82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Prof. Dr.-Ing. Peter </a:t>
            </a:r>
            <a:r>
              <a:rPr kumimoji="1" lang="de-DE" sz="1200" dirty="0">
                <a:solidFill>
                  <a:srgbClr val="E6E6E6"/>
                </a:solidFill>
                <a:latin typeface="Arial" charset="0"/>
              </a:rPr>
              <a:t>C. </a:t>
            </a:r>
            <a:r>
              <a:rPr kumimoji="1" lang="de-DE" sz="1200" dirty="0" err="1" smtClean="0">
                <a:solidFill>
                  <a:srgbClr val="E6E6E6"/>
                </a:solidFill>
                <a:latin typeface="Arial" charset="0"/>
              </a:rPr>
              <a:t>Slansky</a:t>
            </a:r>
            <a:endParaRPr kumimoji="1" lang="de-DE" sz="1200" dirty="0" smtClean="0">
              <a:solidFill>
                <a:srgbClr val="E6E6E6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Department II Technology</a:t>
            </a:r>
          </a:p>
          <a:p>
            <a:pPr>
              <a:spcBef>
                <a:spcPct val="50000"/>
              </a:spcBef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University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for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Television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and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Film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Munich</a:t>
            </a:r>
            <a:endParaRPr kumimoji="1" lang="de-DE" sz="1000" dirty="0" smtClean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778" r="9148" b="778"/>
          <a:stretch/>
        </p:blipFill>
        <p:spPr>
          <a:xfrm rot="5400000">
            <a:off x="1979712" y="-1979712"/>
            <a:ext cx="5184576" cy="9144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10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Relevant Optical Parameters</a:t>
            </a:r>
          </a:p>
        </p:txBody>
      </p:sp>
      <p:sp>
        <p:nvSpPr>
          <p:cNvPr id="27" name="Rechteck 26"/>
          <p:cNvSpPr/>
          <p:nvPr/>
        </p:nvSpPr>
        <p:spPr>
          <a:xfrm>
            <a:off x="1282155" y="627534"/>
            <a:ext cx="7322293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de-DE" sz="1300" b="1" dirty="0" err="1">
                <a:solidFill>
                  <a:srgbClr val="FFFF00"/>
                </a:solidFill>
                <a:latin typeface="Arial" charset="0"/>
              </a:rPr>
              <a:t>Focal</a:t>
            </a: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FFFF00"/>
                </a:solidFill>
                <a:latin typeface="Arial" charset="0"/>
              </a:rPr>
              <a:t>lenght</a:t>
            </a: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/>
            </a:r>
            <a:br>
              <a:rPr kumimoji="1" lang="de-DE" sz="1300" b="1" dirty="0">
                <a:solidFill>
                  <a:srgbClr val="FFFF00"/>
                </a:solidFill>
                <a:latin typeface="Arial" charset="0"/>
              </a:rPr>
            </a:b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Distance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between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primary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plane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lens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and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focal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point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[mm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]</a:t>
            </a:r>
            <a:r>
              <a:rPr kumimoji="1" lang="de-DE" sz="1300" baseline="-25000" dirty="0">
                <a:solidFill>
                  <a:srgbClr val="E6E6E6"/>
                </a:solidFill>
                <a:latin typeface="Arial" charset="0"/>
              </a:rPr>
              <a:t/>
            </a:r>
            <a:br>
              <a:rPr kumimoji="1" lang="de-DE" sz="1300" baseline="-25000" dirty="0">
                <a:solidFill>
                  <a:srgbClr val="E6E6E6"/>
                </a:solidFill>
                <a:latin typeface="Arial" charset="0"/>
              </a:rPr>
            </a:br>
            <a:r>
              <a:rPr kumimoji="1" lang="de-DE" sz="1300" b="1" dirty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	   </a:t>
            </a:r>
            <a:r>
              <a:rPr kumimoji="1" lang="de-DE" sz="1300" b="1" dirty="0">
                <a:solidFill>
                  <a:srgbClr val="E6E6E6"/>
                </a:solidFill>
                <a:latin typeface="Arial" charset="0"/>
              </a:rPr>
              <a:t>Image 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(de-)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magnification</a:t>
            </a:r>
            <a:endParaRPr kumimoji="1" lang="de-DE" sz="1300" b="1" dirty="0" smtClean="0">
              <a:solidFill>
                <a:srgbClr val="E6E6E6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kumimoji="1" lang="de-DE" sz="1300" b="1" dirty="0" smtClean="0">
                <a:solidFill>
                  <a:srgbClr val="FFFF00"/>
                </a:solidFill>
                <a:latin typeface="Arial" charset="0"/>
              </a:rPr>
              <a:t>Image </a:t>
            </a:r>
            <a:r>
              <a:rPr kumimoji="1" lang="de-DE" sz="1300" b="1" dirty="0" err="1" smtClean="0">
                <a:solidFill>
                  <a:srgbClr val="FFFF00"/>
                </a:solidFill>
                <a:latin typeface="Arial" charset="0"/>
              </a:rPr>
              <a:t>circle</a:t>
            </a: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/>
            </a:r>
            <a:br>
              <a:rPr kumimoji="1" lang="de-DE" sz="1300" b="1" dirty="0">
                <a:solidFill>
                  <a:srgbClr val="FFFF00"/>
                </a:solidFill>
                <a:latin typeface="Arial" charset="0"/>
              </a:rPr>
            </a:b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Diameter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sharp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image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[mm]</a:t>
            </a:r>
            <a:r>
              <a:rPr kumimoji="1" lang="de-DE" sz="1300" b="1" dirty="0">
                <a:solidFill>
                  <a:srgbClr val="E6E6E6"/>
                </a:solidFill>
                <a:latin typeface="Arial" charset="0"/>
              </a:rPr>
              <a:t/>
            </a:r>
            <a:br>
              <a:rPr kumimoji="1" lang="de-DE" sz="1300" b="1" dirty="0">
                <a:solidFill>
                  <a:srgbClr val="E6E6E6"/>
                </a:solidFill>
                <a:latin typeface="Arial" charset="0"/>
              </a:rPr>
            </a:br>
            <a:r>
              <a:rPr kumimoji="1" lang="de-DE" sz="1300" b="1" dirty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	 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Camera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>
                <a:solidFill>
                  <a:srgbClr val="E6E6E6"/>
                </a:solidFill>
                <a:latin typeface="Arial" charset="0"/>
              </a:rPr>
              <a:t>sensor</a:t>
            </a:r>
            <a:r>
              <a:rPr kumimoji="1" lang="de-DE" sz="1300" b="1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diagonal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has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>
                <a:solidFill>
                  <a:srgbClr val="E6E6E6"/>
                </a:solidFill>
                <a:latin typeface="Arial" charset="0"/>
              </a:rPr>
              <a:t>to</a:t>
            </a:r>
            <a:r>
              <a:rPr kumimoji="1" lang="de-DE" sz="1300" b="1" dirty="0">
                <a:solidFill>
                  <a:srgbClr val="E6E6E6"/>
                </a:solidFill>
                <a:latin typeface="Arial" charset="0"/>
              </a:rPr>
              <a:t> fit </a:t>
            </a:r>
            <a:r>
              <a:rPr kumimoji="1" lang="de-DE" sz="1300" b="1" dirty="0" err="1">
                <a:solidFill>
                  <a:srgbClr val="E6E6E6"/>
                </a:solidFill>
                <a:latin typeface="Arial" charset="0"/>
              </a:rPr>
              <a:t>into</a:t>
            </a:r>
            <a:r>
              <a:rPr kumimoji="1" lang="de-DE" sz="1300" b="1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this</a:t>
            </a:r>
            <a:endParaRPr kumimoji="1" lang="de-DE" sz="1300" b="1" dirty="0">
              <a:solidFill>
                <a:srgbClr val="E6E6E6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>Field </a:t>
            </a:r>
            <a:r>
              <a:rPr kumimoji="1" lang="de-DE" sz="1300" b="1" dirty="0" err="1">
                <a:solidFill>
                  <a:srgbClr val="FFFF00"/>
                </a:solidFill>
                <a:latin typeface="Arial" charset="0"/>
              </a:rPr>
              <a:t>of</a:t>
            </a: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FFFF00"/>
                </a:solidFill>
                <a:latin typeface="Arial" charset="0"/>
              </a:rPr>
              <a:t>view</a:t>
            </a: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/>
            </a:r>
            <a:br>
              <a:rPr kumimoji="1" lang="de-DE" sz="1300" b="1" dirty="0">
                <a:solidFill>
                  <a:srgbClr val="FFFF00"/>
                </a:solidFill>
                <a:latin typeface="Arial" charset="0"/>
              </a:rPr>
            </a:b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Angular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dimensions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the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image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,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given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by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focal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length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and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sensor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>
                <a:solidFill>
                  <a:srgbClr val="E6E6E6"/>
                </a:solidFill>
                <a:latin typeface="Arial" charset="0"/>
              </a:rPr>
              <a:t>size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[° x °]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/>
            </a:r>
            <a:br>
              <a:rPr kumimoji="1" lang="de-DE" sz="1300" dirty="0">
                <a:solidFill>
                  <a:srgbClr val="E6E6E6"/>
                </a:solidFill>
                <a:latin typeface="Arial" charset="0"/>
              </a:rPr>
            </a:br>
            <a:r>
              <a:rPr kumimoji="1" lang="de-DE" sz="1300" b="1" dirty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	 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 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Angular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image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dimensions</a:t>
            </a:r>
            <a:endParaRPr kumimoji="1" lang="de-DE" sz="1300" b="1" dirty="0">
              <a:solidFill>
                <a:srgbClr val="E6E6E6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kumimoji="1" lang="de-DE" sz="1300" b="1" dirty="0" err="1" smtClean="0">
                <a:solidFill>
                  <a:srgbClr val="FFFF00"/>
                </a:solidFill>
                <a:latin typeface="Arial" charset="0"/>
              </a:rPr>
              <a:t>Aperture</a:t>
            </a:r>
            <a:r>
              <a:rPr kumimoji="1" lang="de-DE" sz="1300" b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smtClean="0">
                <a:solidFill>
                  <a:srgbClr val="FFFF00"/>
                </a:solidFill>
                <a:latin typeface="Arial" charset="0"/>
              </a:rPr>
              <a:t>(Entry </a:t>
            </a:r>
            <a:r>
              <a:rPr kumimoji="1" lang="de-DE" sz="1300" b="1" dirty="0" err="1" smtClean="0">
                <a:solidFill>
                  <a:srgbClr val="FFFF00"/>
                </a:solidFill>
                <a:latin typeface="Arial" charset="0"/>
              </a:rPr>
              <a:t>Pupil</a:t>
            </a:r>
            <a:r>
              <a:rPr kumimoji="1" lang="de-DE" sz="1300" b="1" dirty="0" smtClean="0">
                <a:solidFill>
                  <a:srgbClr val="FFFF00"/>
                </a:solidFill>
                <a:latin typeface="Arial" charset="0"/>
              </a:rPr>
              <a:t>)</a:t>
            </a: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/>
            </a:r>
            <a:br>
              <a:rPr kumimoji="1" lang="de-DE" sz="1300" b="1" dirty="0">
                <a:solidFill>
                  <a:srgbClr val="FFFF00"/>
                </a:solidFill>
                <a:latin typeface="Arial" charset="0"/>
              </a:rPr>
            </a:b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Size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the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free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opening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the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lens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,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expressed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by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its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diameter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D</a:t>
            </a:r>
            <a:r>
              <a:rPr kumimoji="1" lang="de-DE" sz="1300" baseline="-25000" dirty="0" smtClean="0">
                <a:solidFill>
                  <a:srgbClr val="E6E6E6"/>
                </a:solidFill>
                <a:latin typeface="Arial" charset="0"/>
              </a:rPr>
              <a:t>EP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or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area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A</a:t>
            </a:r>
            <a:r>
              <a:rPr kumimoji="1" lang="de-DE" sz="1300" baseline="-25000" dirty="0" smtClean="0">
                <a:solidFill>
                  <a:srgbClr val="E6E6E6"/>
                </a:solidFill>
                <a:latin typeface="Arial" charset="0"/>
              </a:rPr>
              <a:t>EP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/>
            </a:r>
            <a:br>
              <a:rPr kumimoji="1" lang="de-DE" sz="1300" dirty="0">
                <a:solidFill>
                  <a:srgbClr val="E6E6E6"/>
                </a:solidFill>
                <a:latin typeface="Arial" charset="0"/>
              </a:rPr>
            </a:b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	  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Light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distribution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the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lens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/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Brightness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pointshaped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objects</a:t>
            </a:r>
            <a:endParaRPr kumimoji="1" lang="de-DE" sz="1300" b="1" dirty="0" smtClean="0">
              <a:solidFill>
                <a:srgbClr val="E6E6E6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kumimoji="1" lang="de-DE" sz="1300" b="1" dirty="0" smtClean="0">
                <a:solidFill>
                  <a:srgbClr val="FFFF00"/>
                </a:solidFill>
                <a:latin typeface="Arial" charset="0"/>
              </a:rPr>
              <a:t>F-</a:t>
            </a:r>
            <a:r>
              <a:rPr kumimoji="1" lang="de-DE" sz="1300" b="1" dirty="0" err="1" smtClean="0">
                <a:solidFill>
                  <a:srgbClr val="FFFF00"/>
                </a:solidFill>
                <a:latin typeface="Arial" charset="0"/>
              </a:rPr>
              <a:t>stop</a:t>
            </a:r>
            <a:r>
              <a:rPr kumimoji="1" lang="de-DE" sz="1300" b="1" dirty="0">
                <a:solidFill>
                  <a:srgbClr val="FFFF00"/>
                </a:solidFill>
                <a:latin typeface="Arial" charset="0"/>
              </a:rPr>
              <a:t/>
            </a:r>
            <a:br>
              <a:rPr kumimoji="1" lang="de-DE" sz="1300" b="1" dirty="0">
                <a:solidFill>
                  <a:srgbClr val="FFFF00"/>
                </a:solidFill>
                <a:latin typeface="Arial" charset="0"/>
              </a:rPr>
            </a:b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Quotient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between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focal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lenght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and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diameter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the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aperture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	F = f / D</a:t>
            </a:r>
            <a:r>
              <a:rPr kumimoji="1" lang="de-DE" sz="1300" baseline="-25000" dirty="0" smtClean="0">
                <a:solidFill>
                  <a:srgbClr val="E6E6E6"/>
                </a:solidFill>
                <a:latin typeface="Arial" charset="0"/>
              </a:rPr>
              <a:t>EP</a:t>
            </a: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/>
            </a:r>
            <a:br>
              <a:rPr kumimoji="1" lang="de-DE" sz="1300" dirty="0">
                <a:solidFill>
                  <a:srgbClr val="E6E6E6"/>
                </a:solidFill>
                <a:latin typeface="Arial" charset="0"/>
              </a:rPr>
            </a:br>
            <a:r>
              <a:rPr kumimoji="1" lang="de-DE" sz="1300" b="1" dirty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	 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B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rightness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areal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</a:rPr>
              <a:t>objects</a:t>
            </a:r>
            <a:endParaRPr kumimoji="1" lang="de-DE" sz="1300" b="1" dirty="0" smtClean="0">
              <a:solidFill>
                <a:srgbClr val="E6E6E6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kumimoji="1" lang="de-DE" sz="1300" b="1" dirty="0" smtClean="0">
                <a:solidFill>
                  <a:srgbClr val="FFFF00"/>
                </a:solidFill>
                <a:latin typeface="Arial" charset="0"/>
              </a:rPr>
              <a:t>Speed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  <a:t/>
            </a:r>
            <a:br>
              <a:rPr kumimoji="1" lang="de-DE" sz="1300" b="1" dirty="0" smtClean="0">
                <a:solidFill>
                  <a:srgbClr val="E6E6E6"/>
                </a:solidFill>
                <a:latin typeface="Arial" charset="0"/>
              </a:rPr>
            </a:b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Smallest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F-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number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/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largest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aperture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the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300" dirty="0" err="1" smtClean="0">
                <a:solidFill>
                  <a:srgbClr val="E6E6E6"/>
                </a:solidFill>
                <a:latin typeface="Arial" charset="0"/>
              </a:rPr>
              <a:t>lens</a:t>
            </a:r>
            <a: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  <a:t/>
            </a:r>
            <a:br>
              <a:rPr kumimoji="1" lang="de-DE" sz="1300" dirty="0" smtClean="0">
                <a:solidFill>
                  <a:srgbClr val="E6E6E6"/>
                </a:solidFill>
                <a:latin typeface="Arial" charset="0"/>
              </a:rPr>
            </a:br>
            <a:r>
              <a:rPr kumimoji="1" lang="de-DE" sz="1300" dirty="0">
                <a:solidFill>
                  <a:srgbClr val="E6E6E6"/>
                </a:solidFill>
                <a:latin typeface="Arial" charset="0"/>
              </a:rPr>
              <a:t>	</a:t>
            </a:r>
            <a:r>
              <a:rPr kumimoji="1" lang="de-DE" sz="1300" b="1" dirty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 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What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it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is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 all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about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 </a:t>
            </a:r>
            <a:r>
              <a:rPr kumimoji="1" lang="de-DE" sz="1300" b="1" dirty="0" err="1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here</a:t>
            </a:r>
            <a:r>
              <a:rPr kumimoji="1" lang="de-DE" sz="1300" b="1" dirty="0" smtClean="0">
                <a:solidFill>
                  <a:srgbClr val="E6E6E6"/>
                </a:solidFill>
                <a:latin typeface="Arial" charset="0"/>
                <a:sym typeface="Symbol" panose="05050102010706020507" pitchFamily="18" charset="2"/>
              </a:rPr>
              <a:t>…</a:t>
            </a:r>
            <a:endParaRPr kumimoji="1" lang="de-DE" sz="1300" b="1" dirty="0" smtClean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496" y="3291830"/>
            <a:ext cx="1008112" cy="648072"/>
          </a:xfrm>
          <a:prstGeom prst="rect">
            <a:avLst/>
          </a:prstGeom>
          <a:noFill/>
          <a:ln w="34925">
            <a:solidFill>
              <a:srgbClr val="CC006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  <p:sp>
        <p:nvSpPr>
          <p:cNvPr id="5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      </a:t>
            </a:r>
            <a:fld id="{FB0323B2-E3CC-40EB-BA7C-12387333B1B9}" type="slidenum">
              <a:rPr lang="de-DE" smtClean="0">
                <a:solidFill>
                  <a:schemeClr val="bg1"/>
                </a:solidFill>
              </a:rPr>
              <a:t>11</a:t>
            </a:fld>
            <a:r>
              <a:rPr lang="de-DE" dirty="0" smtClean="0">
                <a:solidFill>
                  <a:schemeClr val="bg1"/>
                </a:solidFill>
              </a:rPr>
              <a:t>/27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23728" y="915566"/>
            <a:ext cx="522450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Meteors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high-speed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dilemma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“:</a:t>
            </a:r>
            <a:r>
              <a:rPr lang="de-DE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faint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meteors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want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b="1" u="sng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aperture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comes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de-DE" b="1" u="sng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de-DE" b="1" u="sng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de-DE" b="1" u="sng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b="1" u="sng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b="1" u="sng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de-DE" b="1" u="sng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meteors</a:t>
            </a:r>
            <a:r>
              <a:rPr lang="de-DE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de-DE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      </a:t>
            </a:r>
            <a:fld id="{FB0323B2-E3CC-40EB-BA7C-12387333B1B9}" type="slidenum">
              <a:rPr lang="de-DE" smtClean="0">
                <a:solidFill>
                  <a:schemeClr val="bg1"/>
                </a:solidFill>
              </a:rPr>
              <a:t>12</a:t>
            </a:fld>
            <a:r>
              <a:rPr lang="de-DE" dirty="0" smtClean="0">
                <a:solidFill>
                  <a:schemeClr val="bg1"/>
                </a:solidFill>
              </a:rPr>
              <a:t>/27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13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7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de-DE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High-Speed Dilemma: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Aperture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vs.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Field</a:t>
            </a:r>
            <a:endParaRPr lang="en-US" sz="2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"/>
          <a:stretch/>
        </p:blipFill>
        <p:spPr>
          <a:xfrm>
            <a:off x="1091254" y="694334"/>
            <a:ext cx="5770144" cy="4091729"/>
          </a:xfrm>
          <a:prstGeom prst="rect">
            <a:avLst/>
          </a:prstGeom>
        </p:spPr>
      </p:pic>
      <p:sp>
        <p:nvSpPr>
          <p:cNvPr id="25" name="Rechteck 24"/>
          <p:cNvSpPr/>
          <p:nvPr/>
        </p:nvSpPr>
        <p:spPr>
          <a:xfrm>
            <a:off x="4873984" y="3350761"/>
            <a:ext cx="1835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400" b="1" dirty="0" smtClean="0">
                <a:solidFill>
                  <a:srgbClr val="E6E6E6"/>
                </a:solidFill>
                <a:latin typeface="Arial" charset="0"/>
              </a:rPr>
              <a:t>- 1.4/24mm</a:t>
            </a:r>
          </a:p>
          <a:p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  73° </a:t>
            </a:r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x </a:t>
            </a:r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45.4°</a:t>
            </a:r>
          </a:p>
          <a:p>
            <a:endParaRPr kumimoji="1" lang="de-DE" sz="1400" dirty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sz="1400" b="1" dirty="0" smtClean="0">
                <a:solidFill>
                  <a:srgbClr val="FFFF00"/>
                </a:solidFill>
                <a:latin typeface="Arial" charset="0"/>
              </a:rPr>
              <a:t>  D</a:t>
            </a:r>
            <a:r>
              <a:rPr kumimoji="1" lang="de-DE" sz="1400" b="1" baseline="-25000" dirty="0" smtClean="0">
                <a:solidFill>
                  <a:srgbClr val="FFFF00"/>
                </a:solidFill>
                <a:latin typeface="Arial" charset="0"/>
              </a:rPr>
              <a:t>EP</a:t>
            </a:r>
            <a:r>
              <a:rPr kumimoji="1" lang="de-DE" sz="1400" b="1" dirty="0" smtClean="0">
                <a:solidFill>
                  <a:srgbClr val="FFFF00"/>
                </a:solidFill>
                <a:latin typeface="Arial" charset="0"/>
              </a:rPr>
              <a:t> = 17.1 mm</a:t>
            </a:r>
            <a:endParaRPr lang="de-DE" sz="1400" b="1" dirty="0">
              <a:solidFill>
                <a:srgbClr val="FFFF00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5017244" y="1857427"/>
            <a:ext cx="16561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400" b="1" dirty="0" smtClean="0">
                <a:solidFill>
                  <a:srgbClr val="E6E6E6"/>
                </a:solidFill>
                <a:latin typeface="Arial" charset="0"/>
              </a:rPr>
              <a:t>1.4/85mm</a:t>
            </a:r>
          </a:p>
          <a:p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23.6° </a:t>
            </a:r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x </a:t>
            </a:r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13.5°</a:t>
            </a:r>
          </a:p>
          <a:p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sz="1400" b="1" dirty="0">
                <a:solidFill>
                  <a:srgbClr val="FFFF00"/>
                </a:solidFill>
                <a:latin typeface="Arial" charset="0"/>
              </a:rPr>
              <a:t>D</a:t>
            </a:r>
            <a:r>
              <a:rPr kumimoji="1" lang="de-DE" sz="1400" b="1" baseline="-25000" dirty="0">
                <a:solidFill>
                  <a:srgbClr val="FFFF00"/>
                </a:solidFill>
                <a:latin typeface="Arial" charset="0"/>
              </a:rPr>
              <a:t>EP</a:t>
            </a:r>
            <a:r>
              <a:rPr kumimoji="1" lang="de-DE" sz="1400" b="1" dirty="0">
                <a:solidFill>
                  <a:srgbClr val="FFFF00"/>
                </a:solidFill>
                <a:latin typeface="Arial" charset="0"/>
              </a:rPr>
              <a:t> = </a:t>
            </a:r>
            <a:r>
              <a:rPr kumimoji="1" lang="de-DE" sz="1400" b="1" dirty="0" smtClean="0">
                <a:solidFill>
                  <a:srgbClr val="FFFF00"/>
                </a:solidFill>
                <a:latin typeface="Arial" charset="0"/>
              </a:rPr>
              <a:t>60.7 mm</a:t>
            </a:r>
          </a:p>
          <a:p>
            <a:r>
              <a:rPr kumimoji="1" lang="de-DE" sz="1400" b="1" dirty="0">
                <a:latin typeface="Arial" charset="0"/>
              </a:rPr>
              <a:t>/</a:t>
            </a:r>
            <a:endParaRPr lang="de-DE" sz="1400" b="1" dirty="0"/>
          </a:p>
        </p:txBody>
      </p:sp>
      <p:sp>
        <p:nvSpPr>
          <p:cNvPr id="27" name="Rechteck 26"/>
          <p:cNvSpPr/>
          <p:nvPr/>
        </p:nvSpPr>
        <p:spPr>
          <a:xfrm>
            <a:off x="1388790" y="1601425"/>
            <a:ext cx="14401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400" b="1" dirty="0" smtClean="0">
                <a:solidFill>
                  <a:srgbClr val="E6E6E6"/>
                </a:solidFill>
                <a:latin typeface="Arial" charset="0"/>
              </a:rPr>
              <a:t>2.8/400mm</a:t>
            </a:r>
          </a:p>
          <a:p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5.1° </a:t>
            </a:r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x </a:t>
            </a:r>
            <a:r>
              <a:rPr kumimoji="1" lang="de-DE" sz="1400" dirty="0">
                <a:solidFill>
                  <a:srgbClr val="E6E6E6"/>
                </a:solidFill>
                <a:latin typeface="Arial" charset="0"/>
              </a:rPr>
              <a:t>2.9°</a:t>
            </a:r>
          </a:p>
          <a:p>
            <a:endParaRPr kumimoji="1" lang="de-DE" sz="1200" dirty="0" smtClean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sz="1400" b="1" dirty="0" smtClean="0">
                <a:solidFill>
                  <a:srgbClr val="FFFF00"/>
                </a:solidFill>
                <a:latin typeface="Arial" charset="0"/>
              </a:rPr>
              <a:t>D</a:t>
            </a:r>
            <a:r>
              <a:rPr kumimoji="1" lang="de-DE" sz="1400" b="1" baseline="-25000" dirty="0" smtClean="0">
                <a:solidFill>
                  <a:srgbClr val="FFFF00"/>
                </a:solidFill>
                <a:latin typeface="Arial" charset="0"/>
              </a:rPr>
              <a:t>EP</a:t>
            </a:r>
            <a:r>
              <a:rPr kumimoji="1" lang="de-DE" sz="1400" b="1" dirty="0" smtClean="0">
                <a:solidFill>
                  <a:srgbClr val="FFFF00"/>
                </a:solidFill>
                <a:latin typeface="Arial" charset="0"/>
              </a:rPr>
              <a:t> = 143 mm</a:t>
            </a:r>
          </a:p>
          <a:p>
            <a:pPr algn="r"/>
            <a:r>
              <a:rPr kumimoji="1" lang="de-DE" sz="1400" b="1" dirty="0">
                <a:latin typeface="Arial" charset="0"/>
              </a:rPr>
              <a:t>\</a:t>
            </a:r>
            <a:endParaRPr lang="de-DE" sz="1400" b="1" dirty="0"/>
          </a:p>
        </p:txBody>
      </p:sp>
      <p:sp>
        <p:nvSpPr>
          <p:cNvPr id="28" name="Rechteck 27"/>
          <p:cNvSpPr/>
          <p:nvPr/>
        </p:nvSpPr>
        <p:spPr>
          <a:xfrm>
            <a:off x="5146206" y="4262843"/>
            <a:ext cx="1291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400" dirty="0">
                <a:solidFill>
                  <a:srgbClr val="FFC000"/>
                </a:solidFill>
                <a:latin typeface="Arial" charset="0"/>
              </a:rPr>
              <a:t>267 </a:t>
            </a:r>
            <a:r>
              <a:rPr kumimoji="1" lang="de-DE" sz="1400" dirty="0" err="1">
                <a:solidFill>
                  <a:srgbClr val="FFC000"/>
                </a:solidFill>
                <a:latin typeface="Arial" charset="0"/>
              </a:rPr>
              <a:t>meteors</a:t>
            </a:r>
            <a:endParaRPr kumimoji="1" lang="de-DE" sz="1400" dirty="0">
              <a:solidFill>
                <a:srgbClr val="FFC000"/>
              </a:solidFill>
              <a:latin typeface="Arial" charset="0"/>
            </a:endParaRPr>
          </a:p>
          <a:p>
            <a:r>
              <a:rPr kumimoji="1" lang="de-DE" sz="1400" dirty="0" smtClean="0">
                <a:solidFill>
                  <a:srgbClr val="FFC000"/>
                </a:solidFill>
                <a:latin typeface="Arial" charset="0"/>
              </a:rPr>
              <a:t>in 2 </a:t>
            </a:r>
            <a:r>
              <a:rPr kumimoji="1" lang="de-DE" sz="1400" dirty="0" err="1" smtClean="0">
                <a:solidFill>
                  <a:srgbClr val="FFC000"/>
                </a:solidFill>
                <a:latin typeface="Arial" charset="0"/>
              </a:rPr>
              <a:t>hrs</a:t>
            </a:r>
            <a:endParaRPr kumimoji="1" lang="de-DE" sz="14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224936" y="2730404"/>
            <a:ext cx="1133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400" dirty="0">
                <a:solidFill>
                  <a:srgbClr val="FFC000"/>
                </a:solidFill>
                <a:latin typeface="Arial" charset="0"/>
              </a:rPr>
              <a:t>93 </a:t>
            </a:r>
            <a:r>
              <a:rPr kumimoji="1" lang="de-DE" sz="1400" dirty="0" err="1">
                <a:solidFill>
                  <a:srgbClr val="FFC000"/>
                </a:solidFill>
                <a:latin typeface="Arial" charset="0"/>
              </a:rPr>
              <a:t>meteors</a:t>
            </a:r>
            <a:endParaRPr kumimoji="1" lang="de-DE" sz="1400" dirty="0">
              <a:solidFill>
                <a:srgbClr val="FFC000"/>
              </a:solidFill>
              <a:latin typeface="Arial" charset="0"/>
            </a:endParaRPr>
          </a:p>
          <a:p>
            <a:r>
              <a:rPr kumimoji="1" lang="de-DE" sz="1400" dirty="0" smtClean="0">
                <a:solidFill>
                  <a:srgbClr val="FFC000"/>
                </a:solidFill>
                <a:latin typeface="Arial" charset="0"/>
              </a:rPr>
              <a:t>in 2 </a:t>
            </a:r>
            <a:r>
              <a:rPr kumimoji="1" lang="de-DE" sz="1400" dirty="0" err="1" smtClean="0">
                <a:solidFill>
                  <a:srgbClr val="FFC000"/>
                </a:solidFill>
                <a:latin typeface="Arial" charset="0"/>
              </a:rPr>
              <a:t>hrs</a:t>
            </a:r>
            <a:endParaRPr kumimoji="1" lang="de-DE" sz="14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488753" y="2507556"/>
            <a:ext cx="1240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400" dirty="0">
                <a:solidFill>
                  <a:srgbClr val="FFC000"/>
                </a:solidFill>
                <a:latin typeface="Arial" charset="0"/>
              </a:rPr>
              <a:t>21 </a:t>
            </a:r>
            <a:r>
              <a:rPr kumimoji="1" lang="de-DE" sz="1400" dirty="0" err="1" smtClean="0">
                <a:solidFill>
                  <a:srgbClr val="FFC000"/>
                </a:solidFill>
                <a:latin typeface="Arial" charset="0"/>
              </a:rPr>
              <a:t>meteors</a:t>
            </a:r>
            <a:r>
              <a:rPr kumimoji="1" lang="de-DE" sz="1400" dirty="0" smtClean="0">
                <a:solidFill>
                  <a:srgbClr val="FFC000"/>
                </a:solidFill>
                <a:latin typeface="Arial" charset="0"/>
              </a:rPr>
              <a:t> </a:t>
            </a:r>
          </a:p>
          <a:p>
            <a:r>
              <a:rPr kumimoji="1" lang="de-DE" sz="1400" dirty="0" smtClean="0">
                <a:solidFill>
                  <a:srgbClr val="FFC000"/>
                </a:solidFill>
                <a:latin typeface="Arial" charset="0"/>
              </a:rPr>
              <a:t>in 2 </a:t>
            </a:r>
            <a:r>
              <a:rPr kumimoji="1" lang="de-DE" sz="1400" dirty="0" err="1" smtClean="0">
                <a:solidFill>
                  <a:srgbClr val="FFC000"/>
                </a:solidFill>
                <a:latin typeface="Arial" charset="0"/>
              </a:rPr>
              <a:t>hrs</a:t>
            </a:r>
            <a:endParaRPr kumimoji="1" lang="de-DE" sz="14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945987" y="4375269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dirty="0" err="1" smtClean="0">
                <a:solidFill>
                  <a:srgbClr val="E6E6E6"/>
                </a:solidFill>
                <a:latin typeface="Arial" charset="0"/>
              </a:rPr>
              <a:t>Quadrantids</a:t>
            </a:r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 2020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984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14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416424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Lenses for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small Sensor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Cameras</a:t>
            </a:r>
            <a:endParaRPr lang="en-US" sz="2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815131" y="1266792"/>
            <a:ext cx="171072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De </a:t>
            </a:r>
            <a:r>
              <a:rPr kumimoji="1" lang="de-DE" dirty="0" err="1" smtClean="0">
                <a:solidFill>
                  <a:srgbClr val="E6E6E6"/>
                </a:solidFill>
                <a:latin typeface="Arial" charset="0"/>
              </a:rPr>
              <a:t>Oude</a:t>
            </a:r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, Delft</a:t>
            </a:r>
          </a:p>
          <a:p>
            <a:r>
              <a:rPr kumimoji="1" lang="de-DE" dirty="0" err="1" smtClean="0">
                <a:solidFill>
                  <a:srgbClr val="E6E6E6"/>
                </a:solidFill>
                <a:latin typeface="Arial" charset="0"/>
              </a:rPr>
              <a:t>Rayxar</a:t>
            </a:r>
            <a:endParaRPr kumimoji="1" lang="de-DE" dirty="0" smtClean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0.75/50mm</a:t>
            </a:r>
          </a:p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0.75/65mm</a:t>
            </a:r>
          </a:p>
          <a:p>
            <a:endParaRPr kumimoji="1" lang="de-DE" sz="1400" dirty="0">
              <a:solidFill>
                <a:srgbClr val="E6E6E6"/>
              </a:solidFill>
              <a:latin typeface="Arial" charset="0"/>
            </a:endParaRPr>
          </a:p>
          <a:p>
            <a:endParaRPr lang="de-DE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6" y="821637"/>
            <a:ext cx="5465317" cy="364354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563888" y="4809514"/>
            <a:ext cx="14814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Sirko</a:t>
            </a:r>
            <a:r>
              <a:rPr lang="de-DE" sz="1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i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Molau</a:t>
            </a:r>
            <a:endParaRPr lang="de-DE" sz="12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821392" y="2512516"/>
            <a:ext cx="17833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</a:t>
            </a:r>
            <a:r>
              <a:rPr lang="de-DE" b="1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mm</a:t>
            </a:r>
          </a:p>
          <a:p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</a:t>
            </a:r>
            <a:r>
              <a:rPr lang="de-DE" b="1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  <a:p>
            <a:endParaRPr lang="de-D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4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5" t="4130" r="1" b="5148"/>
          <a:stretch/>
        </p:blipFill>
        <p:spPr>
          <a:xfrm>
            <a:off x="0" y="0"/>
            <a:ext cx="9134792" cy="51435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r="18128" b="4322"/>
          <a:stretch/>
        </p:blipFill>
        <p:spPr>
          <a:xfrm>
            <a:off x="-108520" y="0"/>
            <a:ext cx="6719252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15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416424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Cine Lenses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full Format Cameras</a:t>
            </a:r>
            <a:endParaRPr lang="en-US" sz="2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815131" y="1266792"/>
            <a:ext cx="1467068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Zeiss </a:t>
            </a:r>
            <a:r>
              <a:rPr kumimoji="1" lang="de-DE" dirty="0" err="1" smtClean="0">
                <a:solidFill>
                  <a:srgbClr val="E6E6E6"/>
                </a:solidFill>
                <a:latin typeface="Arial" charset="0"/>
              </a:rPr>
              <a:t>Planar</a:t>
            </a:r>
            <a:endParaRPr kumimoji="1" lang="de-DE" dirty="0" smtClean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1.4/50mm</a:t>
            </a:r>
            <a:endParaRPr kumimoji="1" lang="de-DE" dirty="0" smtClean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1.4/85mm</a:t>
            </a:r>
            <a:endParaRPr kumimoji="1" lang="de-DE" dirty="0" smtClean="0">
              <a:solidFill>
                <a:srgbClr val="E6E6E6"/>
              </a:solidFill>
              <a:latin typeface="Arial" charset="0"/>
            </a:endParaRPr>
          </a:p>
          <a:p>
            <a:endParaRPr kumimoji="1" lang="de-DE" sz="1400" dirty="0">
              <a:solidFill>
                <a:srgbClr val="E6E6E6"/>
              </a:solidFill>
              <a:latin typeface="Arial" charset="0"/>
            </a:endParaRPr>
          </a:p>
          <a:p>
            <a:endParaRPr lang="de-DE" sz="1400" dirty="0"/>
          </a:p>
        </p:txBody>
      </p:sp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821392" y="2202418"/>
            <a:ext cx="19756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</a:t>
            </a:r>
            <a:r>
              <a:rPr lang="de-DE" b="1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mm</a:t>
            </a:r>
          </a:p>
          <a:p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</a:t>
            </a:r>
            <a:r>
              <a:rPr lang="de-DE" b="1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60,7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  <a:p>
            <a:endParaRPr lang="de-DE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4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4" y="699542"/>
            <a:ext cx="5616624" cy="406082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16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Accumulation of Apertures: Plywood Camera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Battery</a:t>
            </a:r>
            <a:endParaRPr lang="en-US" sz="2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884327" y="915566"/>
            <a:ext cx="2080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Up to 13 analog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SLRs 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Canon T-70 with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Canon FD 1.8/50mm lenses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central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timer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40° x 27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° field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27,8 mm x 13</a:t>
            </a:r>
            <a:b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75 % efficiency:</a:t>
            </a:r>
          </a:p>
        </p:txBody>
      </p:sp>
      <p:sp>
        <p:nvSpPr>
          <p:cNvPr id="10" name="Rechteck 9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884327" y="2778482"/>
            <a:ext cx="1800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</a:t>
            </a:r>
            <a:r>
              <a:rPr lang="de-DE" b="1" baseline="-25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de-DE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de-DE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</a:t>
            </a:r>
            <a:r>
              <a:rPr lang="de-DE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3750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89" y="699542"/>
            <a:ext cx="2096269" cy="209626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17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Accumulation of Apertures: All Sky 7</a:t>
            </a:r>
          </a:p>
        </p:txBody>
      </p:sp>
      <p:sp>
        <p:nvSpPr>
          <p:cNvPr id="10" name="Rechteck 9"/>
          <p:cNvSpPr/>
          <p:nvPr/>
        </p:nvSpPr>
        <p:spPr>
          <a:xfrm>
            <a:off x="967607" y="2966050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 cameras with 1.0/4mm lenses; 45° x 80° field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4 mm x 7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81,2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efficiency: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37" y="699542"/>
            <a:ext cx="2096269" cy="209626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85" y="699542"/>
            <a:ext cx="2096269" cy="209626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967607" y="3933948"/>
            <a:ext cx="1842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eff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9.5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de-DE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563888" y="4809514"/>
            <a:ext cx="1275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www.allsky7.net</a:t>
            </a:r>
            <a:endParaRPr lang="de-DE" sz="12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2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9542"/>
            <a:ext cx="5616624" cy="315935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18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69790" y="156709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Accumulation of Apertures: All Sky Twin 4K²</a:t>
            </a:r>
          </a:p>
        </p:txBody>
      </p:sp>
      <p:sp>
        <p:nvSpPr>
          <p:cNvPr id="10" name="Rechteck 9"/>
          <p:cNvSpPr/>
          <p:nvPr/>
        </p:nvSpPr>
        <p:spPr>
          <a:xfrm>
            <a:off x="6884327" y="640146"/>
            <a:ext cx="1792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Sony a7S with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Samyang 2.8/14mm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fisheye lenses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on shift adapters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mm x 2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82 % efficiency:</a:t>
            </a:r>
          </a:p>
        </p:txBody>
      </p:sp>
      <p:sp>
        <p:nvSpPr>
          <p:cNvPr id="11" name="Rechteck 1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884327" y="2279217"/>
            <a:ext cx="1842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eff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de-DE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751974" y="2748865"/>
            <a:ext cx="2160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Low </a:t>
            </a:r>
            <a:r>
              <a:rPr lang="de-DE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endParaRPr lang="de-DE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Uniform </a:t>
            </a:r>
            <a:r>
              <a:rPr lang="de-DE" sz="16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brightness</a:t>
            </a:r>
            <a:endParaRPr lang="de-DE" sz="16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Uniform </a:t>
            </a:r>
            <a:r>
              <a:rPr lang="de-DE" sz="16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distortion</a:t>
            </a:r>
            <a:endParaRPr lang="de-DE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384"/>
            <a:ext cx="9151200" cy="31285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19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015032" y="3935998"/>
            <a:ext cx="13967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</a:t>
            </a:r>
            <a:r>
              <a:rPr lang="en-US" sz="11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HD-8 </a:t>
            </a:r>
            <a:r>
              <a:rPr lang="en-US" sz="11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1.0/140 mm</a:t>
            </a:r>
          </a:p>
          <a:p>
            <a:r>
              <a:rPr lang="en-US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 lens</a:t>
            </a:r>
          </a:p>
          <a:p>
            <a:r>
              <a:rPr lang="en-US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CRT video beamer</a:t>
            </a:r>
            <a:endParaRPr lang="de-DE" sz="11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 of the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Author</a:t>
            </a:r>
            <a:endParaRPr lang="en-US" sz="2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627784" y="3935998"/>
            <a:ext cx="115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lang="en-US" sz="11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0.77/50mm</a:t>
            </a:r>
          </a:p>
          <a:p>
            <a:r>
              <a:rPr lang="en-US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 lens</a:t>
            </a:r>
          </a:p>
          <a:p>
            <a:r>
              <a:rPr lang="en-US" sz="11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16mm</a:t>
            </a:r>
            <a:endParaRPr lang="de-DE" sz="1100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784064" y="3949199"/>
            <a:ext cx="931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Sony GM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1.2/50mm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Photo lens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Full format</a:t>
            </a:r>
            <a:endParaRPr lang="de-DE" sz="1100" dirty="0">
              <a:cs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748383" y="3926835"/>
            <a:ext cx="8479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Sony GM 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1.4/24mm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Photo lens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Full format</a:t>
            </a:r>
            <a:endParaRPr lang="de-DE" sz="1100" dirty="0">
              <a:cs typeface="Arial" panose="020B0604020202020204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7756495" y="3926835"/>
            <a:ext cx="8479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Angenieux</a:t>
            </a:r>
            <a:endParaRPr lang="en-US" sz="11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1.3/25mm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lens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16mm</a:t>
            </a:r>
            <a:endParaRPr lang="de-DE" sz="11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769549" y="3935998"/>
            <a:ext cx="9531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Zeiss </a:t>
            </a:r>
            <a:r>
              <a:rPr lang="en-US" sz="1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1.2/35mm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lens</a:t>
            </a:r>
          </a:p>
          <a:p>
            <a:r>
              <a:rPr lang="en-US" sz="11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35mm</a:t>
            </a:r>
            <a:endParaRPr lang="de-DE" sz="11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754076" y="3949199"/>
            <a:ext cx="931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Canon FD</a:t>
            </a:r>
          </a:p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1.4/50mm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Photo lens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Full format</a:t>
            </a:r>
            <a:endParaRPr lang="de-DE" sz="1100" dirty="0">
              <a:cs typeface="Arial" panose="020B060402020202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5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smtClean="0"/>
              <a:t>   </a:t>
            </a:r>
            <a:fld id="{FB0323B2-E3CC-40EB-BA7C-12387333B1B9}" type="slidenum">
              <a:rPr lang="de-DE" smtClean="0"/>
              <a:t>2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My first Video Meteor Observation: </a:t>
            </a:r>
            <a:r>
              <a:rPr lang="en-US" sz="2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Camelopardalids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2014</a:t>
            </a:r>
          </a:p>
        </p:txBody>
      </p:sp>
      <p:sp>
        <p:nvSpPr>
          <p:cNvPr id="17" name="Rechteck 16"/>
          <p:cNvSpPr/>
          <p:nvPr/>
        </p:nvSpPr>
        <p:spPr>
          <a:xfrm>
            <a:off x="2555776" y="4074383"/>
            <a:ext cx="53139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Canon C300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Zeiss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Distagon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1.2/18mm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(35mm film)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37" y="771550"/>
            <a:ext cx="4576154" cy="31130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r="13698"/>
          <a:stretch/>
        </p:blipFill>
        <p:spPr>
          <a:xfrm>
            <a:off x="5788646" y="771550"/>
            <a:ext cx="3094309" cy="311303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590111" y="4351382"/>
            <a:ext cx="1245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de-DE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 mm</a:t>
            </a:r>
            <a:endParaRPr lang="de-DE" sz="1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6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7384"/>
            <a:ext cx="9151200" cy="312850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20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 rot="21337890">
            <a:off x="2781271" y="1248260"/>
            <a:ext cx="51173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r>
              <a:rPr lang="de-DE" sz="2200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20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de-DE" sz="2200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2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de-DE" sz="22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</a:t>
            </a:r>
            <a:r>
              <a:rPr lang="de-DE" sz="22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200" dirty="0" err="1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de-DE" sz="2200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2200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900551" y="3939902"/>
            <a:ext cx="3903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www.dg77.net/photo/tech/fastex.htm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561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www.peter-slansky.de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</a:t>
            </a:r>
            <a:fld id="{FB0323B2-E3CC-40EB-BA7C-12387333B1B9}" type="slidenum">
              <a:rPr lang="de-DE" smtClean="0">
                <a:solidFill>
                  <a:schemeClr val="bg1"/>
                </a:solidFill>
              </a:rPr>
              <a:t>21</a:t>
            </a:fld>
            <a:r>
              <a:rPr lang="de-DE" dirty="0" smtClean="0">
                <a:solidFill>
                  <a:schemeClr val="bg1"/>
                </a:solidFill>
              </a:rPr>
              <a:t>/27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High-Speed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Lenses: What’s the Problem?</a:t>
            </a:r>
            <a:endParaRPr lang="en-U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1141977" y="812222"/>
            <a:ext cx="5086207" cy="3703744"/>
            <a:chOff x="2167821" y="762821"/>
            <a:chExt cx="5086207" cy="3703744"/>
          </a:xfrm>
        </p:grpSpPr>
        <p:grpSp>
          <p:nvGrpSpPr>
            <p:cNvPr id="9" name="Gruppieren 8"/>
            <p:cNvGrpSpPr/>
            <p:nvPr/>
          </p:nvGrpSpPr>
          <p:grpSpPr>
            <a:xfrm>
              <a:off x="3203848" y="1131590"/>
              <a:ext cx="2952248" cy="2952248"/>
              <a:chOff x="1619752" y="1620000"/>
              <a:chExt cx="1800000" cy="1800000"/>
            </a:xfrm>
          </p:grpSpPr>
          <p:sp>
            <p:nvSpPr>
              <p:cNvPr id="7" name="Ellipse 6"/>
              <p:cNvSpPr>
                <a:spLocks noChangeAspect="1"/>
              </p:cNvSpPr>
              <p:nvPr/>
            </p:nvSpPr>
            <p:spPr>
              <a:xfrm>
                <a:off x="1979832" y="1995806"/>
                <a:ext cx="1080000" cy="108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Ellipse 11"/>
              <p:cNvSpPr>
                <a:spLocks noChangeAspect="1"/>
              </p:cNvSpPr>
              <p:nvPr/>
            </p:nvSpPr>
            <p:spPr>
              <a:xfrm>
                <a:off x="2159752" y="2160000"/>
                <a:ext cx="720000" cy="72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Ellipse 13"/>
              <p:cNvSpPr>
                <a:spLocks noChangeAspect="1"/>
              </p:cNvSpPr>
              <p:nvPr/>
            </p:nvSpPr>
            <p:spPr>
              <a:xfrm>
                <a:off x="2339752" y="2342570"/>
                <a:ext cx="360000" cy="36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1799752" y="1800000"/>
                <a:ext cx="1440000" cy="144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Ellipse 15"/>
              <p:cNvSpPr>
                <a:spLocks noChangeAspect="1"/>
              </p:cNvSpPr>
              <p:nvPr/>
            </p:nvSpPr>
            <p:spPr>
              <a:xfrm>
                <a:off x="1619752" y="1620000"/>
                <a:ext cx="1800000" cy="180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1" name="Gerader Verbinder 10"/>
            <p:cNvCxnSpPr>
              <a:stCxn id="16" idx="1"/>
              <a:endCxn id="16" idx="5"/>
            </p:cNvCxnSpPr>
            <p:nvPr/>
          </p:nvCxnSpPr>
          <p:spPr>
            <a:xfrm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>
              <a:stCxn id="16" idx="0"/>
              <a:endCxn id="16" idx="4"/>
            </p:cNvCxnSpPr>
            <p:nvPr/>
          </p:nvCxnSpPr>
          <p:spPr>
            <a:xfrm>
              <a:off x="4679972" y="1131590"/>
              <a:ext cx="0" cy="2952248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>
              <a:stCxn id="16" idx="2"/>
              <a:endCxn id="16" idx="6"/>
            </p:cNvCxnSpPr>
            <p:nvPr/>
          </p:nvCxnSpPr>
          <p:spPr>
            <a:xfrm>
              <a:off x="3203848" y="2607714"/>
              <a:ext cx="2952248" cy="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4290463" y="762821"/>
              <a:ext cx="7729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4418703" y="4189566"/>
              <a:ext cx="5164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5813071" y="1192398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brightness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2523888" y="3666065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6283890" y="2373296"/>
              <a:ext cx="970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Freedom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istortion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5756366" y="3645552"/>
              <a:ext cx="7633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</a:t>
              </a: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planarity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hteck 42"/>
            <p:cNvSpPr/>
            <p:nvPr/>
          </p:nvSpPr>
          <p:spPr>
            <a:xfrm>
              <a:off x="2167821" y="2473429"/>
              <a:ext cx="9076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hteck 43"/>
            <p:cNvSpPr/>
            <p:nvPr/>
          </p:nvSpPr>
          <p:spPr>
            <a:xfrm>
              <a:off x="2794479" y="1271053"/>
              <a:ext cx="7649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Gerader Verbinder 48"/>
            <p:cNvCxnSpPr>
              <a:stCxn id="16" idx="7"/>
              <a:endCxn id="16" idx="3"/>
            </p:cNvCxnSpPr>
            <p:nvPr/>
          </p:nvCxnSpPr>
          <p:spPr>
            <a:xfrm flipH="1"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2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www.peter-slansky.de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</a:t>
            </a:r>
            <a:fld id="{FB0323B2-E3CC-40EB-BA7C-12387333B1B9}" type="slidenum">
              <a:rPr lang="de-DE" smtClean="0">
                <a:solidFill>
                  <a:schemeClr val="bg1"/>
                </a:solidFill>
              </a:rPr>
              <a:t>22</a:t>
            </a:fld>
            <a:r>
              <a:rPr lang="de-DE" dirty="0" smtClean="0">
                <a:solidFill>
                  <a:schemeClr val="bg1"/>
                </a:solidFill>
              </a:rPr>
              <a:t>/27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High-Speed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Lenses: 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Dream on…</a:t>
            </a:r>
            <a:endParaRPr lang="en-US" sz="2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1141977" y="812222"/>
            <a:ext cx="5086207" cy="3703744"/>
            <a:chOff x="2167821" y="762821"/>
            <a:chExt cx="5086207" cy="3703744"/>
          </a:xfrm>
        </p:grpSpPr>
        <p:grpSp>
          <p:nvGrpSpPr>
            <p:cNvPr id="9" name="Gruppieren 8"/>
            <p:cNvGrpSpPr/>
            <p:nvPr/>
          </p:nvGrpSpPr>
          <p:grpSpPr>
            <a:xfrm>
              <a:off x="3203848" y="1131590"/>
              <a:ext cx="2952248" cy="2952248"/>
              <a:chOff x="1619752" y="1620000"/>
              <a:chExt cx="1800000" cy="1800000"/>
            </a:xfrm>
          </p:grpSpPr>
          <p:sp>
            <p:nvSpPr>
              <p:cNvPr id="7" name="Ellipse 6"/>
              <p:cNvSpPr>
                <a:spLocks noChangeAspect="1"/>
              </p:cNvSpPr>
              <p:nvPr/>
            </p:nvSpPr>
            <p:spPr>
              <a:xfrm>
                <a:off x="1979832" y="1995806"/>
                <a:ext cx="1080000" cy="108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Ellipse 11"/>
              <p:cNvSpPr>
                <a:spLocks noChangeAspect="1"/>
              </p:cNvSpPr>
              <p:nvPr/>
            </p:nvSpPr>
            <p:spPr>
              <a:xfrm>
                <a:off x="2159752" y="2160000"/>
                <a:ext cx="720000" cy="72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Ellipse 13"/>
              <p:cNvSpPr>
                <a:spLocks noChangeAspect="1"/>
              </p:cNvSpPr>
              <p:nvPr/>
            </p:nvSpPr>
            <p:spPr>
              <a:xfrm>
                <a:off x="2339752" y="2342570"/>
                <a:ext cx="360000" cy="36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1799752" y="1800000"/>
                <a:ext cx="1440000" cy="144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Ellipse 15"/>
              <p:cNvSpPr>
                <a:spLocks noChangeAspect="1"/>
              </p:cNvSpPr>
              <p:nvPr/>
            </p:nvSpPr>
            <p:spPr>
              <a:xfrm>
                <a:off x="1619752" y="1620000"/>
                <a:ext cx="1800000" cy="180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1" name="Gerader Verbinder 10"/>
            <p:cNvCxnSpPr>
              <a:stCxn id="16" idx="1"/>
              <a:endCxn id="16" idx="5"/>
            </p:cNvCxnSpPr>
            <p:nvPr/>
          </p:nvCxnSpPr>
          <p:spPr>
            <a:xfrm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>
              <a:stCxn id="16" idx="0"/>
              <a:endCxn id="16" idx="4"/>
            </p:cNvCxnSpPr>
            <p:nvPr/>
          </p:nvCxnSpPr>
          <p:spPr>
            <a:xfrm>
              <a:off x="4679972" y="1131590"/>
              <a:ext cx="0" cy="2952248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>
              <a:stCxn id="16" idx="2"/>
              <a:endCxn id="16" idx="6"/>
            </p:cNvCxnSpPr>
            <p:nvPr/>
          </p:nvCxnSpPr>
          <p:spPr>
            <a:xfrm>
              <a:off x="3203848" y="2607714"/>
              <a:ext cx="2952248" cy="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4290463" y="762821"/>
              <a:ext cx="7729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4418703" y="4189566"/>
              <a:ext cx="5164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5813071" y="1192398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brightness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2523888" y="3666065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6283890" y="2373296"/>
              <a:ext cx="970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Freedom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istortion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5756366" y="3645552"/>
              <a:ext cx="7633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</a:t>
              </a: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planarity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hteck 42"/>
            <p:cNvSpPr/>
            <p:nvPr/>
          </p:nvSpPr>
          <p:spPr>
            <a:xfrm>
              <a:off x="2167821" y="2473429"/>
              <a:ext cx="9076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hteck 43"/>
            <p:cNvSpPr/>
            <p:nvPr/>
          </p:nvSpPr>
          <p:spPr>
            <a:xfrm>
              <a:off x="2794479" y="1271053"/>
              <a:ext cx="7649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Gerader Verbinder 48"/>
            <p:cNvCxnSpPr>
              <a:stCxn id="16" idx="7"/>
              <a:endCxn id="16" idx="3"/>
            </p:cNvCxnSpPr>
            <p:nvPr/>
          </p:nvCxnSpPr>
          <p:spPr>
            <a:xfrm flipH="1"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3" name="Freihandform 52"/>
          <p:cNvSpPr/>
          <p:nvPr/>
        </p:nvSpPr>
        <p:spPr>
          <a:xfrm>
            <a:off x="2190613" y="1184115"/>
            <a:ext cx="2933974" cy="2933974"/>
          </a:xfrm>
          <a:custGeom>
            <a:avLst/>
            <a:gdLst>
              <a:gd name="connsiteX0" fmla="*/ 1453830 w 2933974"/>
              <a:gd name="connsiteY0" fmla="*/ 0 h 2933974"/>
              <a:gd name="connsiteX1" fmla="*/ 2499799 w 2933974"/>
              <a:gd name="connsiteY1" fmla="*/ 447332 h 2933974"/>
              <a:gd name="connsiteX2" fmla="*/ 2933974 w 2933974"/>
              <a:gd name="connsiteY2" fmla="*/ 1480144 h 2933974"/>
              <a:gd name="connsiteX3" fmla="*/ 2512955 w 2933974"/>
              <a:gd name="connsiteY3" fmla="*/ 2512956 h 2933974"/>
              <a:gd name="connsiteX4" fmla="*/ 1453830 w 2933974"/>
              <a:gd name="connsiteY4" fmla="*/ 2933974 h 2933974"/>
              <a:gd name="connsiteX5" fmla="*/ 447332 w 2933974"/>
              <a:gd name="connsiteY5" fmla="*/ 2512956 h 2933974"/>
              <a:gd name="connsiteX6" fmla="*/ 0 w 2933974"/>
              <a:gd name="connsiteY6" fmla="*/ 1466987 h 2933974"/>
              <a:gd name="connsiteX7" fmla="*/ 427597 w 2933974"/>
              <a:gd name="connsiteY7" fmla="*/ 440754 h 2933974"/>
              <a:gd name="connsiteX8" fmla="*/ 1453830 w 2933974"/>
              <a:gd name="connsiteY8" fmla="*/ 0 h 293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3974" h="2933974">
                <a:moveTo>
                  <a:pt x="1453830" y="0"/>
                </a:moveTo>
                <a:lnTo>
                  <a:pt x="2499799" y="447332"/>
                </a:lnTo>
                <a:lnTo>
                  <a:pt x="2933974" y="1480144"/>
                </a:lnTo>
                <a:lnTo>
                  <a:pt x="2512955" y="2512956"/>
                </a:lnTo>
                <a:lnTo>
                  <a:pt x="1453830" y="2933974"/>
                </a:lnTo>
                <a:lnTo>
                  <a:pt x="447332" y="2512956"/>
                </a:lnTo>
                <a:lnTo>
                  <a:pt x="0" y="1466987"/>
                </a:lnTo>
                <a:lnTo>
                  <a:pt x="427597" y="440754"/>
                </a:lnTo>
                <a:lnTo>
                  <a:pt x="1453830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90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0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www.peter-slansky.de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</a:t>
            </a:r>
            <a:fld id="{FB0323B2-E3CC-40EB-BA7C-12387333B1B9}" type="slidenum">
              <a:rPr lang="de-DE" smtClean="0">
                <a:solidFill>
                  <a:schemeClr val="bg1"/>
                </a:solidFill>
              </a:rPr>
              <a:t>23</a:t>
            </a:fld>
            <a:r>
              <a:rPr lang="de-DE" dirty="0" smtClean="0">
                <a:solidFill>
                  <a:schemeClr val="bg1"/>
                </a:solidFill>
              </a:rPr>
              <a:t>/27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High-Speed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Lenses: </a:t>
            </a:r>
            <a:r>
              <a:rPr lang="en-US" sz="2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Reality I</a:t>
            </a:r>
            <a:endParaRPr lang="en-US" sz="2200" dirty="0" smtClean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1141977" y="812222"/>
            <a:ext cx="5086207" cy="3703744"/>
            <a:chOff x="2167821" y="762821"/>
            <a:chExt cx="5086207" cy="3703744"/>
          </a:xfrm>
        </p:grpSpPr>
        <p:grpSp>
          <p:nvGrpSpPr>
            <p:cNvPr id="9" name="Gruppieren 8"/>
            <p:cNvGrpSpPr/>
            <p:nvPr/>
          </p:nvGrpSpPr>
          <p:grpSpPr>
            <a:xfrm>
              <a:off x="3203848" y="1131590"/>
              <a:ext cx="2952248" cy="2952248"/>
              <a:chOff x="1619752" y="1620000"/>
              <a:chExt cx="1800000" cy="1800000"/>
            </a:xfrm>
          </p:grpSpPr>
          <p:sp>
            <p:nvSpPr>
              <p:cNvPr id="7" name="Ellipse 6"/>
              <p:cNvSpPr>
                <a:spLocks noChangeAspect="1"/>
              </p:cNvSpPr>
              <p:nvPr/>
            </p:nvSpPr>
            <p:spPr>
              <a:xfrm>
                <a:off x="1979832" y="1995806"/>
                <a:ext cx="1080000" cy="108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Ellipse 11"/>
              <p:cNvSpPr>
                <a:spLocks noChangeAspect="1"/>
              </p:cNvSpPr>
              <p:nvPr/>
            </p:nvSpPr>
            <p:spPr>
              <a:xfrm>
                <a:off x="2159752" y="2160000"/>
                <a:ext cx="720000" cy="72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Ellipse 13"/>
              <p:cNvSpPr>
                <a:spLocks noChangeAspect="1"/>
              </p:cNvSpPr>
              <p:nvPr/>
            </p:nvSpPr>
            <p:spPr>
              <a:xfrm>
                <a:off x="2339752" y="2342570"/>
                <a:ext cx="360000" cy="36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1799752" y="1800000"/>
                <a:ext cx="1440000" cy="144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Ellipse 15"/>
              <p:cNvSpPr>
                <a:spLocks noChangeAspect="1"/>
              </p:cNvSpPr>
              <p:nvPr/>
            </p:nvSpPr>
            <p:spPr>
              <a:xfrm>
                <a:off x="1619752" y="1620000"/>
                <a:ext cx="1800000" cy="180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1" name="Gerader Verbinder 10"/>
            <p:cNvCxnSpPr>
              <a:stCxn id="16" idx="1"/>
              <a:endCxn id="16" idx="5"/>
            </p:cNvCxnSpPr>
            <p:nvPr/>
          </p:nvCxnSpPr>
          <p:spPr>
            <a:xfrm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>
              <a:stCxn id="16" idx="0"/>
              <a:endCxn id="16" idx="4"/>
            </p:cNvCxnSpPr>
            <p:nvPr/>
          </p:nvCxnSpPr>
          <p:spPr>
            <a:xfrm>
              <a:off x="4679972" y="1131590"/>
              <a:ext cx="0" cy="2952248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>
              <a:stCxn id="16" idx="2"/>
              <a:endCxn id="16" idx="6"/>
            </p:cNvCxnSpPr>
            <p:nvPr/>
          </p:nvCxnSpPr>
          <p:spPr>
            <a:xfrm>
              <a:off x="3203848" y="2607714"/>
              <a:ext cx="2952248" cy="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4290463" y="762821"/>
              <a:ext cx="7729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4418703" y="4189566"/>
              <a:ext cx="5164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5813071" y="1192398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brightness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2523888" y="3666065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6283890" y="2373296"/>
              <a:ext cx="970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Freedom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istortion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5756366" y="3645552"/>
              <a:ext cx="7633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</a:t>
              </a: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planarity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hteck 42"/>
            <p:cNvSpPr/>
            <p:nvPr/>
          </p:nvSpPr>
          <p:spPr>
            <a:xfrm>
              <a:off x="2167821" y="2473429"/>
              <a:ext cx="9076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hteck 43"/>
            <p:cNvSpPr/>
            <p:nvPr/>
          </p:nvSpPr>
          <p:spPr>
            <a:xfrm>
              <a:off x="2794479" y="1271053"/>
              <a:ext cx="7649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Gerader Verbinder 48"/>
            <p:cNvCxnSpPr>
              <a:stCxn id="16" idx="7"/>
              <a:endCxn id="16" idx="3"/>
            </p:cNvCxnSpPr>
            <p:nvPr/>
          </p:nvCxnSpPr>
          <p:spPr>
            <a:xfrm flipH="1"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3" name="Freihandform 52"/>
          <p:cNvSpPr/>
          <p:nvPr/>
        </p:nvSpPr>
        <p:spPr>
          <a:xfrm>
            <a:off x="2164298" y="1618291"/>
            <a:ext cx="2328761" cy="2216926"/>
          </a:xfrm>
          <a:custGeom>
            <a:avLst/>
            <a:gdLst>
              <a:gd name="connsiteX0" fmla="*/ 1453830 w 2933974"/>
              <a:gd name="connsiteY0" fmla="*/ 0 h 2933974"/>
              <a:gd name="connsiteX1" fmla="*/ 2499799 w 2933974"/>
              <a:gd name="connsiteY1" fmla="*/ 447332 h 2933974"/>
              <a:gd name="connsiteX2" fmla="*/ 2933974 w 2933974"/>
              <a:gd name="connsiteY2" fmla="*/ 1480144 h 2933974"/>
              <a:gd name="connsiteX3" fmla="*/ 2512955 w 2933974"/>
              <a:gd name="connsiteY3" fmla="*/ 2512956 h 2933974"/>
              <a:gd name="connsiteX4" fmla="*/ 1453830 w 2933974"/>
              <a:gd name="connsiteY4" fmla="*/ 2933974 h 2933974"/>
              <a:gd name="connsiteX5" fmla="*/ 447332 w 2933974"/>
              <a:gd name="connsiteY5" fmla="*/ 2512956 h 2933974"/>
              <a:gd name="connsiteX6" fmla="*/ 0 w 2933974"/>
              <a:gd name="connsiteY6" fmla="*/ 1466987 h 2933974"/>
              <a:gd name="connsiteX7" fmla="*/ 427597 w 2933974"/>
              <a:gd name="connsiteY7" fmla="*/ 440754 h 2933974"/>
              <a:gd name="connsiteX8" fmla="*/ 1453830 w 2933974"/>
              <a:gd name="connsiteY8" fmla="*/ 0 h 2933974"/>
              <a:gd name="connsiteX0" fmla="*/ 1440673 w 2933974"/>
              <a:gd name="connsiteY0" fmla="*/ 0 h 2664259"/>
              <a:gd name="connsiteX1" fmla="*/ 2499799 w 2933974"/>
              <a:gd name="connsiteY1" fmla="*/ 177617 h 2664259"/>
              <a:gd name="connsiteX2" fmla="*/ 2933974 w 2933974"/>
              <a:gd name="connsiteY2" fmla="*/ 1210429 h 2664259"/>
              <a:gd name="connsiteX3" fmla="*/ 2512955 w 2933974"/>
              <a:gd name="connsiteY3" fmla="*/ 2243241 h 2664259"/>
              <a:gd name="connsiteX4" fmla="*/ 1453830 w 2933974"/>
              <a:gd name="connsiteY4" fmla="*/ 2664259 h 2664259"/>
              <a:gd name="connsiteX5" fmla="*/ 447332 w 2933974"/>
              <a:gd name="connsiteY5" fmla="*/ 2243241 h 2664259"/>
              <a:gd name="connsiteX6" fmla="*/ 0 w 2933974"/>
              <a:gd name="connsiteY6" fmla="*/ 1197272 h 2664259"/>
              <a:gd name="connsiteX7" fmla="*/ 427597 w 2933974"/>
              <a:gd name="connsiteY7" fmla="*/ 171039 h 2664259"/>
              <a:gd name="connsiteX8" fmla="*/ 1440673 w 2933974"/>
              <a:gd name="connsiteY8" fmla="*/ 0 h 2664259"/>
              <a:gd name="connsiteX0" fmla="*/ 1460408 w 2933974"/>
              <a:gd name="connsiteY0" fmla="*/ 0 h 2940552"/>
              <a:gd name="connsiteX1" fmla="*/ 2499799 w 2933974"/>
              <a:gd name="connsiteY1" fmla="*/ 453910 h 2940552"/>
              <a:gd name="connsiteX2" fmla="*/ 2933974 w 2933974"/>
              <a:gd name="connsiteY2" fmla="*/ 1486722 h 2940552"/>
              <a:gd name="connsiteX3" fmla="*/ 2512955 w 2933974"/>
              <a:gd name="connsiteY3" fmla="*/ 2519534 h 2940552"/>
              <a:gd name="connsiteX4" fmla="*/ 1453830 w 2933974"/>
              <a:gd name="connsiteY4" fmla="*/ 2940552 h 2940552"/>
              <a:gd name="connsiteX5" fmla="*/ 447332 w 2933974"/>
              <a:gd name="connsiteY5" fmla="*/ 2519534 h 2940552"/>
              <a:gd name="connsiteX6" fmla="*/ 0 w 2933974"/>
              <a:gd name="connsiteY6" fmla="*/ 1473565 h 2940552"/>
              <a:gd name="connsiteX7" fmla="*/ 427597 w 2933974"/>
              <a:gd name="connsiteY7" fmla="*/ 447332 h 2940552"/>
              <a:gd name="connsiteX8" fmla="*/ 1460408 w 2933974"/>
              <a:gd name="connsiteY8" fmla="*/ 0 h 2940552"/>
              <a:gd name="connsiteX0" fmla="*/ 1460408 w 2933974"/>
              <a:gd name="connsiteY0" fmla="*/ 0 h 2940552"/>
              <a:gd name="connsiteX1" fmla="*/ 2499799 w 2933974"/>
              <a:gd name="connsiteY1" fmla="*/ 453910 h 2940552"/>
              <a:gd name="connsiteX2" fmla="*/ 2933974 w 2933974"/>
              <a:gd name="connsiteY2" fmla="*/ 1486722 h 2940552"/>
              <a:gd name="connsiteX3" fmla="*/ 2512955 w 2933974"/>
              <a:gd name="connsiteY3" fmla="*/ 2519534 h 2940552"/>
              <a:gd name="connsiteX4" fmla="*/ 1453830 w 2933974"/>
              <a:gd name="connsiteY4" fmla="*/ 2940552 h 2940552"/>
              <a:gd name="connsiteX5" fmla="*/ 447332 w 2933974"/>
              <a:gd name="connsiteY5" fmla="*/ 2519534 h 2940552"/>
              <a:gd name="connsiteX6" fmla="*/ 0 w 2933974"/>
              <a:gd name="connsiteY6" fmla="*/ 1473565 h 2940552"/>
              <a:gd name="connsiteX7" fmla="*/ 611792 w 2933974"/>
              <a:gd name="connsiteY7" fmla="*/ 664420 h 2940552"/>
              <a:gd name="connsiteX8" fmla="*/ 1460408 w 2933974"/>
              <a:gd name="connsiteY8" fmla="*/ 0 h 2940552"/>
              <a:gd name="connsiteX0" fmla="*/ 1460408 w 2933974"/>
              <a:gd name="connsiteY0" fmla="*/ 0 h 2940552"/>
              <a:gd name="connsiteX1" fmla="*/ 2499799 w 2933974"/>
              <a:gd name="connsiteY1" fmla="*/ 453910 h 2940552"/>
              <a:gd name="connsiteX2" fmla="*/ 2933974 w 2933974"/>
              <a:gd name="connsiteY2" fmla="*/ 1486722 h 2940552"/>
              <a:gd name="connsiteX3" fmla="*/ 2512955 w 2933974"/>
              <a:gd name="connsiteY3" fmla="*/ 2519534 h 2940552"/>
              <a:gd name="connsiteX4" fmla="*/ 1453830 w 2933974"/>
              <a:gd name="connsiteY4" fmla="*/ 2940552 h 2940552"/>
              <a:gd name="connsiteX5" fmla="*/ 1059125 w 2933974"/>
              <a:gd name="connsiteY5" fmla="*/ 1894584 h 2940552"/>
              <a:gd name="connsiteX6" fmla="*/ 0 w 2933974"/>
              <a:gd name="connsiteY6" fmla="*/ 1473565 h 2940552"/>
              <a:gd name="connsiteX7" fmla="*/ 611792 w 2933974"/>
              <a:gd name="connsiteY7" fmla="*/ 664420 h 2940552"/>
              <a:gd name="connsiteX8" fmla="*/ 1460408 w 2933974"/>
              <a:gd name="connsiteY8" fmla="*/ 0 h 2940552"/>
              <a:gd name="connsiteX0" fmla="*/ 1460408 w 2933974"/>
              <a:gd name="connsiteY0" fmla="*/ 0 h 2657680"/>
              <a:gd name="connsiteX1" fmla="*/ 2499799 w 2933974"/>
              <a:gd name="connsiteY1" fmla="*/ 453910 h 2657680"/>
              <a:gd name="connsiteX2" fmla="*/ 2933974 w 2933974"/>
              <a:gd name="connsiteY2" fmla="*/ 1486722 h 2657680"/>
              <a:gd name="connsiteX3" fmla="*/ 2512955 w 2933974"/>
              <a:gd name="connsiteY3" fmla="*/ 2519534 h 2657680"/>
              <a:gd name="connsiteX4" fmla="*/ 1453830 w 2933974"/>
              <a:gd name="connsiteY4" fmla="*/ 2657680 h 2657680"/>
              <a:gd name="connsiteX5" fmla="*/ 1059125 w 2933974"/>
              <a:gd name="connsiteY5" fmla="*/ 1894584 h 2657680"/>
              <a:gd name="connsiteX6" fmla="*/ 0 w 2933974"/>
              <a:gd name="connsiteY6" fmla="*/ 1473565 h 2657680"/>
              <a:gd name="connsiteX7" fmla="*/ 611792 w 2933974"/>
              <a:gd name="connsiteY7" fmla="*/ 664420 h 2657680"/>
              <a:gd name="connsiteX8" fmla="*/ 1460408 w 2933974"/>
              <a:gd name="connsiteY8" fmla="*/ 0 h 2657680"/>
              <a:gd name="connsiteX0" fmla="*/ 1460408 w 2933974"/>
              <a:gd name="connsiteY0" fmla="*/ 0 h 2651102"/>
              <a:gd name="connsiteX1" fmla="*/ 2499799 w 2933974"/>
              <a:gd name="connsiteY1" fmla="*/ 447332 h 2651102"/>
              <a:gd name="connsiteX2" fmla="*/ 2933974 w 2933974"/>
              <a:gd name="connsiteY2" fmla="*/ 1480144 h 2651102"/>
              <a:gd name="connsiteX3" fmla="*/ 2512955 w 2933974"/>
              <a:gd name="connsiteY3" fmla="*/ 2512956 h 2651102"/>
              <a:gd name="connsiteX4" fmla="*/ 1453830 w 2933974"/>
              <a:gd name="connsiteY4" fmla="*/ 2651102 h 2651102"/>
              <a:gd name="connsiteX5" fmla="*/ 1059125 w 2933974"/>
              <a:gd name="connsiteY5" fmla="*/ 1888006 h 2651102"/>
              <a:gd name="connsiteX6" fmla="*/ 0 w 2933974"/>
              <a:gd name="connsiteY6" fmla="*/ 1466987 h 2651102"/>
              <a:gd name="connsiteX7" fmla="*/ 611792 w 2933974"/>
              <a:gd name="connsiteY7" fmla="*/ 657842 h 2651102"/>
              <a:gd name="connsiteX8" fmla="*/ 1460408 w 2933974"/>
              <a:gd name="connsiteY8" fmla="*/ 0 h 2651102"/>
              <a:gd name="connsiteX0" fmla="*/ 1460408 w 2933974"/>
              <a:gd name="connsiteY0" fmla="*/ 0 h 2651102"/>
              <a:gd name="connsiteX1" fmla="*/ 2085359 w 2933974"/>
              <a:gd name="connsiteY1" fmla="*/ 861773 h 2651102"/>
              <a:gd name="connsiteX2" fmla="*/ 2933974 w 2933974"/>
              <a:gd name="connsiteY2" fmla="*/ 1480144 h 2651102"/>
              <a:gd name="connsiteX3" fmla="*/ 2512955 w 2933974"/>
              <a:gd name="connsiteY3" fmla="*/ 2512956 h 2651102"/>
              <a:gd name="connsiteX4" fmla="*/ 1453830 w 2933974"/>
              <a:gd name="connsiteY4" fmla="*/ 2651102 h 2651102"/>
              <a:gd name="connsiteX5" fmla="*/ 1059125 w 2933974"/>
              <a:gd name="connsiteY5" fmla="*/ 1888006 h 2651102"/>
              <a:gd name="connsiteX6" fmla="*/ 0 w 2933974"/>
              <a:gd name="connsiteY6" fmla="*/ 1466987 h 2651102"/>
              <a:gd name="connsiteX7" fmla="*/ 611792 w 2933974"/>
              <a:gd name="connsiteY7" fmla="*/ 657842 h 2651102"/>
              <a:gd name="connsiteX8" fmla="*/ 1460408 w 2933974"/>
              <a:gd name="connsiteY8" fmla="*/ 0 h 2651102"/>
              <a:gd name="connsiteX0" fmla="*/ 1460408 w 2512955"/>
              <a:gd name="connsiteY0" fmla="*/ 0 h 2651102"/>
              <a:gd name="connsiteX1" fmla="*/ 2085359 w 2512955"/>
              <a:gd name="connsiteY1" fmla="*/ 861773 h 2651102"/>
              <a:gd name="connsiteX2" fmla="*/ 2348495 w 2512955"/>
              <a:gd name="connsiteY2" fmla="*/ 1473565 h 2651102"/>
              <a:gd name="connsiteX3" fmla="*/ 2512955 w 2512955"/>
              <a:gd name="connsiteY3" fmla="*/ 2512956 h 2651102"/>
              <a:gd name="connsiteX4" fmla="*/ 1453830 w 2512955"/>
              <a:gd name="connsiteY4" fmla="*/ 2651102 h 2651102"/>
              <a:gd name="connsiteX5" fmla="*/ 1059125 w 2512955"/>
              <a:gd name="connsiteY5" fmla="*/ 1888006 h 2651102"/>
              <a:gd name="connsiteX6" fmla="*/ 0 w 2512955"/>
              <a:gd name="connsiteY6" fmla="*/ 1466987 h 2651102"/>
              <a:gd name="connsiteX7" fmla="*/ 611792 w 2512955"/>
              <a:gd name="connsiteY7" fmla="*/ 657842 h 2651102"/>
              <a:gd name="connsiteX8" fmla="*/ 1460408 w 2512955"/>
              <a:gd name="connsiteY8" fmla="*/ 0 h 2651102"/>
              <a:gd name="connsiteX0" fmla="*/ 1460408 w 2348495"/>
              <a:gd name="connsiteY0" fmla="*/ 0 h 2651102"/>
              <a:gd name="connsiteX1" fmla="*/ 2085359 w 2348495"/>
              <a:gd name="connsiteY1" fmla="*/ 861773 h 2651102"/>
              <a:gd name="connsiteX2" fmla="*/ 2348495 w 2348495"/>
              <a:gd name="connsiteY2" fmla="*/ 1473565 h 2651102"/>
              <a:gd name="connsiteX3" fmla="*/ 2111671 w 2348495"/>
              <a:gd name="connsiteY3" fmla="*/ 2111673 h 2651102"/>
              <a:gd name="connsiteX4" fmla="*/ 1453830 w 2348495"/>
              <a:gd name="connsiteY4" fmla="*/ 2651102 h 2651102"/>
              <a:gd name="connsiteX5" fmla="*/ 1059125 w 2348495"/>
              <a:gd name="connsiteY5" fmla="*/ 1888006 h 2651102"/>
              <a:gd name="connsiteX6" fmla="*/ 0 w 2348495"/>
              <a:gd name="connsiteY6" fmla="*/ 1466987 h 2651102"/>
              <a:gd name="connsiteX7" fmla="*/ 611792 w 2348495"/>
              <a:gd name="connsiteY7" fmla="*/ 657842 h 2651102"/>
              <a:gd name="connsiteX8" fmla="*/ 1460408 w 2348495"/>
              <a:gd name="connsiteY8" fmla="*/ 0 h 2651102"/>
              <a:gd name="connsiteX0" fmla="*/ 1460408 w 2348495"/>
              <a:gd name="connsiteY0" fmla="*/ 0 h 2651102"/>
              <a:gd name="connsiteX1" fmla="*/ 2085359 w 2348495"/>
              <a:gd name="connsiteY1" fmla="*/ 861773 h 2651102"/>
              <a:gd name="connsiteX2" fmla="*/ 2348495 w 2348495"/>
              <a:gd name="connsiteY2" fmla="*/ 1473565 h 2651102"/>
              <a:gd name="connsiteX3" fmla="*/ 2111671 w 2348495"/>
              <a:gd name="connsiteY3" fmla="*/ 2111673 h 2651102"/>
              <a:gd name="connsiteX4" fmla="*/ 1453830 w 2348495"/>
              <a:gd name="connsiteY4" fmla="*/ 2651102 h 2651102"/>
              <a:gd name="connsiteX5" fmla="*/ 1059125 w 2348495"/>
              <a:gd name="connsiteY5" fmla="*/ 1888006 h 2651102"/>
              <a:gd name="connsiteX6" fmla="*/ 0 w 2348495"/>
              <a:gd name="connsiteY6" fmla="*/ 1466987 h 2651102"/>
              <a:gd name="connsiteX7" fmla="*/ 631527 w 2348495"/>
              <a:gd name="connsiteY7" fmla="*/ 611793 h 2651102"/>
              <a:gd name="connsiteX8" fmla="*/ 1460408 w 2348495"/>
              <a:gd name="connsiteY8" fmla="*/ 0 h 2651102"/>
              <a:gd name="connsiteX0" fmla="*/ 1453829 w 2348495"/>
              <a:gd name="connsiteY0" fmla="*/ 0 h 2045888"/>
              <a:gd name="connsiteX1" fmla="*/ 2085359 w 2348495"/>
              <a:gd name="connsiteY1" fmla="*/ 256559 h 2045888"/>
              <a:gd name="connsiteX2" fmla="*/ 2348495 w 2348495"/>
              <a:gd name="connsiteY2" fmla="*/ 868351 h 2045888"/>
              <a:gd name="connsiteX3" fmla="*/ 2111671 w 2348495"/>
              <a:gd name="connsiteY3" fmla="*/ 1506459 h 2045888"/>
              <a:gd name="connsiteX4" fmla="*/ 1453830 w 2348495"/>
              <a:gd name="connsiteY4" fmla="*/ 2045888 h 2045888"/>
              <a:gd name="connsiteX5" fmla="*/ 1059125 w 2348495"/>
              <a:gd name="connsiteY5" fmla="*/ 1282792 h 2045888"/>
              <a:gd name="connsiteX6" fmla="*/ 0 w 2348495"/>
              <a:gd name="connsiteY6" fmla="*/ 861773 h 2045888"/>
              <a:gd name="connsiteX7" fmla="*/ 631527 w 2348495"/>
              <a:gd name="connsiteY7" fmla="*/ 6579 h 2045888"/>
              <a:gd name="connsiteX8" fmla="*/ 1453829 w 2348495"/>
              <a:gd name="connsiteY8" fmla="*/ 0 h 2045888"/>
              <a:gd name="connsiteX0" fmla="*/ 1453829 w 2348495"/>
              <a:gd name="connsiteY0" fmla="*/ 171038 h 2216926"/>
              <a:gd name="connsiteX1" fmla="*/ 2085359 w 2348495"/>
              <a:gd name="connsiteY1" fmla="*/ 427597 h 2216926"/>
              <a:gd name="connsiteX2" fmla="*/ 2348495 w 2348495"/>
              <a:gd name="connsiteY2" fmla="*/ 1039389 h 2216926"/>
              <a:gd name="connsiteX3" fmla="*/ 2111671 w 2348495"/>
              <a:gd name="connsiteY3" fmla="*/ 1677497 h 2216926"/>
              <a:gd name="connsiteX4" fmla="*/ 1453830 w 2348495"/>
              <a:gd name="connsiteY4" fmla="*/ 2216926 h 2216926"/>
              <a:gd name="connsiteX5" fmla="*/ 1059125 w 2348495"/>
              <a:gd name="connsiteY5" fmla="*/ 1453830 h 2216926"/>
              <a:gd name="connsiteX6" fmla="*/ 0 w 2348495"/>
              <a:gd name="connsiteY6" fmla="*/ 1032811 h 2216926"/>
              <a:gd name="connsiteX7" fmla="*/ 427596 w 2348495"/>
              <a:gd name="connsiteY7" fmla="*/ 0 h 2216926"/>
              <a:gd name="connsiteX8" fmla="*/ 1453829 w 2348495"/>
              <a:gd name="connsiteY8" fmla="*/ 171038 h 2216926"/>
              <a:gd name="connsiteX0" fmla="*/ 1453829 w 2348495"/>
              <a:gd name="connsiteY0" fmla="*/ 171038 h 2216926"/>
              <a:gd name="connsiteX1" fmla="*/ 2085359 w 2348495"/>
              <a:gd name="connsiteY1" fmla="*/ 427597 h 2216926"/>
              <a:gd name="connsiteX2" fmla="*/ 2348495 w 2348495"/>
              <a:gd name="connsiteY2" fmla="*/ 1039389 h 2216926"/>
              <a:gd name="connsiteX3" fmla="*/ 2111671 w 2348495"/>
              <a:gd name="connsiteY3" fmla="*/ 1677497 h 2216926"/>
              <a:gd name="connsiteX4" fmla="*/ 1453830 w 2348495"/>
              <a:gd name="connsiteY4" fmla="*/ 2216926 h 2216926"/>
              <a:gd name="connsiteX5" fmla="*/ 730204 w 2348495"/>
              <a:gd name="connsiteY5" fmla="*/ 1802486 h 2216926"/>
              <a:gd name="connsiteX6" fmla="*/ 0 w 2348495"/>
              <a:gd name="connsiteY6" fmla="*/ 1032811 h 2216926"/>
              <a:gd name="connsiteX7" fmla="*/ 427596 w 2348495"/>
              <a:gd name="connsiteY7" fmla="*/ 0 h 2216926"/>
              <a:gd name="connsiteX8" fmla="*/ 1453829 w 2348495"/>
              <a:gd name="connsiteY8" fmla="*/ 171038 h 2216926"/>
              <a:gd name="connsiteX0" fmla="*/ 1453829 w 2348495"/>
              <a:gd name="connsiteY0" fmla="*/ 171038 h 2216926"/>
              <a:gd name="connsiteX1" fmla="*/ 2085359 w 2348495"/>
              <a:gd name="connsiteY1" fmla="*/ 427597 h 2216926"/>
              <a:gd name="connsiteX2" fmla="*/ 2348495 w 2348495"/>
              <a:gd name="connsiteY2" fmla="*/ 1039389 h 2216926"/>
              <a:gd name="connsiteX3" fmla="*/ 2230083 w 2348495"/>
              <a:gd name="connsiteY3" fmla="*/ 1802487 h 2216926"/>
              <a:gd name="connsiteX4" fmla="*/ 1453830 w 2348495"/>
              <a:gd name="connsiteY4" fmla="*/ 2216926 h 2216926"/>
              <a:gd name="connsiteX5" fmla="*/ 730204 w 2348495"/>
              <a:gd name="connsiteY5" fmla="*/ 1802486 h 2216926"/>
              <a:gd name="connsiteX6" fmla="*/ 0 w 2348495"/>
              <a:gd name="connsiteY6" fmla="*/ 1032811 h 2216926"/>
              <a:gd name="connsiteX7" fmla="*/ 427596 w 2348495"/>
              <a:gd name="connsiteY7" fmla="*/ 0 h 2216926"/>
              <a:gd name="connsiteX8" fmla="*/ 1453829 w 2348495"/>
              <a:gd name="connsiteY8" fmla="*/ 171038 h 2216926"/>
              <a:gd name="connsiteX0" fmla="*/ 1453829 w 2230083"/>
              <a:gd name="connsiteY0" fmla="*/ 171038 h 2216926"/>
              <a:gd name="connsiteX1" fmla="*/ 2085359 w 2230083"/>
              <a:gd name="connsiteY1" fmla="*/ 427597 h 2216926"/>
              <a:gd name="connsiteX2" fmla="*/ 2052467 w 2230083"/>
              <a:gd name="connsiteY2" fmla="*/ 1032810 h 2216926"/>
              <a:gd name="connsiteX3" fmla="*/ 2230083 w 2230083"/>
              <a:gd name="connsiteY3" fmla="*/ 1802487 h 2216926"/>
              <a:gd name="connsiteX4" fmla="*/ 1453830 w 2230083"/>
              <a:gd name="connsiteY4" fmla="*/ 2216926 h 2216926"/>
              <a:gd name="connsiteX5" fmla="*/ 730204 w 2230083"/>
              <a:gd name="connsiteY5" fmla="*/ 1802486 h 2216926"/>
              <a:gd name="connsiteX6" fmla="*/ 0 w 2230083"/>
              <a:gd name="connsiteY6" fmla="*/ 1032811 h 2216926"/>
              <a:gd name="connsiteX7" fmla="*/ 427596 w 2230083"/>
              <a:gd name="connsiteY7" fmla="*/ 0 h 2216926"/>
              <a:gd name="connsiteX8" fmla="*/ 1453829 w 2230083"/>
              <a:gd name="connsiteY8" fmla="*/ 171038 h 2216926"/>
              <a:gd name="connsiteX0" fmla="*/ 1453829 w 2230083"/>
              <a:gd name="connsiteY0" fmla="*/ 171038 h 2216926"/>
              <a:gd name="connsiteX1" fmla="*/ 1881428 w 2230083"/>
              <a:gd name="connsiteY1" fmla="*/ 618371 h 2216926"/>
              <a:gd name="connsiteX2" fmla="*/ 2052467 w 2230083"/>
              <a:gd name="connsiteY2" fmla="*/ 1032810 h 2216926"/>
              <a:gd name="connsiteX3" fmla="*/ 2230083 w 2230083"/>
              <a:gd name="connsiteY3" fmla="*/ 1802487 h 2216926"/>
              <a:gd name="connsiteX4" fmla="*/ 1453830 w 2230083"/>
              <a:gd name="connsiteY4" fmla="*/ 2216926 h 2216926"/>
              <a:gd name="connsiteX5" fmla="*/ 730204 w 2230083"/>
              <a:gd name="connsiteY5" fmla="*/ 1802486 h 2216926"/>
              <a:gd name="connsiteX6" fmla="*/ 0 w 2230083"/>
              <a:gd name="connsiteY6" fmla="*/ 1032811 h 2216926"/>
              <a:gd name="connsiteX7" fmla="*/ 427596 w 2230083"/>
              <a:gd name="connsiteY7" fmla="*/ 0 h 2216926"/>
              <a:gd name="connsiteX8" fmla="*/ 1453829 w 2230083"/>
              <a:gd name="connsiteY8" fmla="*/ 171038 h 2216926"/>
              <a:gd name="connsiteX0" fmla="*/ 1453829 w 2230083"/>
              <a:gd name="connsiteY0" fmla="*/ 171038 h 2216926"/>
              <a:gd name="connsiteX1" fmla="*/ 2085359 w 2230083"/>
              <a:gd name="connsiteY1" fmla="*/ 421018 h 2216926"/>
              <a:gd name="connsiteX2" fmla="*/ 2052467 w 2230083"/>
              <a:gd name="connsiteY2" fmla="*/ 1032810 h 2216926"/>
              <a:gd name="connsiteX3" fmla="*/ 2230083 w 2230083"/>
              <a:gd name="connsiteY3" fmla="*/ 1802487 h 2216926"/>
              <a:gd name="connsiteX4" fmla="*/ 1453830 w 2230083"/>
              <a:gd name="connsiteY4" fmla="*/ 2216926 h 2216926"/>
              <a:gd name="connsiteX5" fmla="*/ 730204 w 2230083"/>
              <a:gd name="connsiteY5" fmla="*/ 1802486 h 2216926"/>
              <a:gd name="connsiteX6" fmla="*/ 0 w 2230083"/>
              <a:gd name="connsiteY6" fmla="*/ 1032811 h 2216926"/>
              <a:gd name="connsiteX7" fmla="*/ 427596 w 2230083"/>
              <a:gd name="connsiteY7" fmla="*/ 0 h 2216926"/>
              <a:gd name="connsiteX8" fmla="*/ 1453829 w 2230083"/>
              <a:gd name="connsiteY8" fmla="*/ 171038 h 2216926"/>
              <a:gd name="connsiteX0" fmla="*/ 1453829 w 2230083"/>
              <a:gd name="connsiteY0" fmla="*/ 171038 h 2216926"/>
              <a:gd name="connsiteX1" fmla="*/ 2085359 w 2230083"/>
              <a:gd name="connsiteY1" fmla="*/ 421018 h 2216926"/>
              <a:gd name="connsiteX2" fmla="*/ 2052467 w 2230083"/>
              <a:gd name="connsiteY2" fmla="*/ 1032810 h 2216926"/>
              <a:gd name="connsiteX3" fmla="*/ 2230083 w 2230083"/>
              <a:gd name="connsiteY3" fmla="*/ 1802487 h 2216926"/>
              <a:gd name="connsiteX4" fmla="*/ 1453830 w 2230083"/>
              <a:gd name="connsiteY4" fmla="*/ 2216926 h 2216926"/>
              <a:gd name="connsiteX5" fmla="*/ 638106 w 2230083"/>
              <a:gd name="connsiteY5" fmla="*/ 1881427 h 2216926"/>
              <a:gd name="connsiteX6" fmla="*/ 0 w 2230083"/>
              <a:gd name="connsiteY6" fmla="*/ 1032811 h 2216926"/>
              <a:gd name="connsiteX7" fmla="*/ 427596 w 2230083"/>
              <a:gd name="connsiteY7" fmla="*/ 0 h 2216926"/>
              <a:gd name="connsiteX8" fmla="*/ 1453829 w 2230083"/>
              <a:gd name="connsiteY8" fmla="*/ 171038 h 2216926"/>
              <a:gd name="connsiteX0" fmla="*/ 1453829 w 2302447"/>
              <a:gd name="connsiteY0" fmla="*/ 171038 h 2216926"/>
              <a:gd name="connsiteX1" fmla="*/ 2302447 w 2302447"/>
              <a:gd name="connsiteY1" fmla="*/ 197352 h 2216926"/>
              <a:gd name="connsiteX2" fmla="*/ 2052467 w 2302447"/>
              <a:gd name="connsiteY2" fmla="*/ 1032810 h 2216926"/>
              <a:gd name="connsiteX3" fmla="*/ 2230083 w 2302447"/>
              <a:gd name="connsiteY3" fmla="*/ 1802487 h 2216926"/>
              <a:gd name="connsiteX4" fmla="*/ 1453830 w 2302447"/>
              <a:gd name="connsiteY4" fmla="*/ 2216926 h 2216926"/>
              <a:gd name="connsiteX5" fmla="*/ 638106 w 2302447"/>
              <a:gd name="connsiteY5" fmla="*/ 1881427 h 2216926"/>
              <a:gd name="connsiteX6" fmla="*/ 0 w 2302447"/>
              <a:gd name="connsiteY6" fmla="*/ 1032811 h 2216926"/>
              <a:gd name="connsiteX7" fmla="*/ 427596 w 2302447"/>
              <a:gd name="connsiteY7" fmla="*/ 0 h 2216926"/>
              <a:gd name="connsiteX8" fmla="*/ 1453829 w 2302447"/>
              <a:gd name="connsiteY8" fmla="*/ 171038 h 2216926"/>
              <a:gd name="connsiteX0" fmla="*/ 1184114 w 2032732"/>
              <a:gd name="connsiteY0" fmla="*/ 171038 h 2216926"/>
              <a:gd name="connsiteX1" fmla="*/ 2032732 w 2032732"/>
              <a:gd name="connsiteY1" fmla="*/ 197352 h 2216926"/>
              <a:gd name="connsiteX2" fmla="*/ 1782752 w 2032732"/>
              <a:gd name="connsiteY2" fmla="*/ 1032810 h 2216926"/>
              <a:gd name="connsiteX3" fmla="*/ 1960368 w 2032732"/>
              <a:gd name="connsiteY3" fmla="*/ 1802487 h 2216926"/>
              <a:gd name="connsiteX4" fmla="*/ 1184115 w 2032732"/>
              <a:gd name="connsiteY4" fmla="*/ 2216926 h 2216926"/>
              <a:gd name="connsiteX5" fmla="*/ 368391 w 2032732"/>
              <a:gd name="connsiteY5" fmla="*/ 1881427 h 2216926"/>
              <a:gd name="connsiteX6" fmla="*/ 0 w 2032732"/>
              <a:gd name="connsiteY6" fmla="*/ 1045968 h 2216926"/>
              <a:gd name="connsiteX7" fmla="*/ 157881 w 2032732"/>
              <a:gd name="connsiteY7" fmla="*/ 0 h 2216926"/>
              <a:gd name="connsiteX8" fmla="*/ 1184114 w 2032732"/>
              <a:gd name="connsiteY8" fmla="*/ 171038 h 2216926"/>
              <a:gd name="connsiteX0" fmla="*/ 1480143 w 2328761"/>
              <a:gd name="connsiteY0" fmla="*/ 171038 h 2216926"/>
              <a:gd name="connsiteX1" fmla="*/ 2328761 w 2328761"/>
              <a:gd name="connsiteY1" fmla="*/ 197352 h 2216926"/>
              <a:gd name="connsiteX2" fmla="*/ 2078781 w 2328761"/>
              <a:gd name="connsiteY2" fmla="*/ 1032810 h 2216926"/>
              <a:gd name="connsiteX3" fmla="*/ 2256397 w 2328761"/>
              <a:gd name="connsiteY3" fmla="*/ 1802487 h 2216926"/>
              <a:gd name="connsiteX4" fmla="*/ 1480144 w 2328761"/>
              <a:gd name="connsiteY4" fmla="*/ 2216926 h 2216926"/>
              <a:gd name="connsiteX5" fmla="*/ 664420 w 2328761"/>
              <a:gd name="connsiteY5" fmla="*/ 1881427 h 2216926"/>
              <a:gd name="connsiteX6" fmla="*/ 0 w 2328761"/>
              <a:gd name="connsiteY6" fmla="*/ 1039389 h 2216926"/>
              <a:gd name="connsiteX7" fmla="*/ 453910 w 2328761"/>
              <a:gd name="connsiteY7" fmla="*/ 0 h 2216926"/>
              <a:gd name="connsiteX8" fmla="*/ 1480143 w 2328761"/>
              <a:gd name="connsiteY8" fmla="*/ 171038 h 2216926"/>
              <a:gd name="connsiteX0" fmla="*/ 1480143 w 2328761"/>
              <a:gd name="connsiteY0" fmla="*/ 171038 h 2216926"/>
              <a:gd name="connsiteX1" fmla="*/ 2328761 w 2328761"/>
              <a:gd name="connsiteY1" fmla="*/ 197352 h 2216926"/>
              <a:gd name="connsiteX2" fmla="*/ 2078781 w 2328761"/>
              <a:gd name="connsiteY2" fmla="*/ 1032810 h 2216926"/>
              <a:gd name="connsiteX3" fmla="*/ 2256397 w 2328761"/>
              <a:gd name="connsiteY3" fmla="*/ 1802487 h 2216926"/>
              <a:gd name="connsiteX4" fmla="*/ 1480144 w 2328761"/>
              <a:gd name="connsiteY4" fmla="*/ 2216926 h 2216926"/>
              <a:gd name="connsiteX5" fmla="*/ 868351 w 2328761"/>
              <a:gd name="connsiteY5" fmla="*/ 1684074 h 2216926"/>
              <a:gd name="connsiteX6" fmla="*/ 0 w 2328761"/>
              <a:gd name="connsiteY6" fmla="*/ 1039389 h 2216926"/>
              <a:gd name="connsiteX7" fmla="*/ 453910 w 2328761"/>
              <a:gd name="connsiteY7" fmla="*/ 0 h 2216926"/>
              <a:gd name="connsiteX8" fmla="*/ 1480143 w 2328761"/>
              <a:gd name="connsiteY8" fmla="*/ 171038 h 2216926"/>
              <a:gd name="connsiteX0" fmla="*/ 1480143 w 2328761"/>
              <a:gd name="connsiteY0" fmla="*/ 171038 h 2216926"/>
              <a:gd name="connsiteX1" fmla="*/ 2328761 w 2328761"/>
              <a:gd name="connsiteY1" fmla="*/ 197352 h 2216926"/>
              <a:gd name="connsiteX2" fmla="*/ 2078781 w 2328761"/>
              <a:gd name="connsiteY2" fmla="*/ 1032810 h 2216926"/>
              <a:gd name="connsiteX3" fmla="*/ 2315603 w 2328761"/>
              <a:gd name="connsiteY3" fmla="*/ 1868271 h 2216926"/>
              <a:gd name="connsiteX4" fmla="*/ 1480144 w 2328761"/>
              <a:gd name="connsiteY4" fmla="*/ 2216926 h 2216926"/>
              <a:gd name="connsiteX5" fmla="*/ 868351 w 2328761"/>
              <a:gd name="connsiteY5" fmla="*/ 1684074 h 2216926"/>
              <a:gd name="connsiteX6" fmla="*/ 0 w 2328761"/>
              <a:gd name="connsiteY6" fmla="*/ 1039389 h 2216926"/>
              <a:gd name="connsiteX7" fmla="*/ 453910 w 2328761"/>
              <a:gd name="connsiteY7" fmla="*/ 0 h 2216926"/>
              <a:gd name="connsiteX8" fmla="*/ 1480143 w 2328761"/>
              <a:gd name="connsiteY8" fmla="*/ 171038 h 22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8761" h="2216926">
                <a:moveTo>
                  <a:pt x="1480143" y="171038"/>
                </a:moveTo>
                <a:lnTo>
                  <a:pt x="2328761" y="197352"/>
                </a:lnTo>
                <a:lnTo>
                  <a:pt x="2078781" y="1032810"/>
                </a:lnTo>
                <a:lnTo>
                  <a:pt x="2315603" y="1868271"/>
                </a:lnTo>
                <a:lnTo>
                  <a:pt x="1480144" y="2216926"/>
                </a:lnTo>
                <a:lnTo>
                  <a:pt x="868351" y="1684074"/>
                </a:lnTo>
                <a:lnTo>
                  <a:pt x="0" y="1039389"/>
                </a:lnTo>
                <a:lnTo>
                  <a:pt x="453910" y="0"/>
                </a:lnTo>
                <a:lnTo>
                  <a:pt x="1480143" y="17103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19050">
            <a:solidFill>
              <a:schemeClr val="accent3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9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www.peter-slansky.de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     </a:t>
            </a:r>
            <a:fld id="{FB0323B2-E3CC-40EB-BA7C-12387333B1B9}" type="slidenum">
              <a:rPr lang="de-DE" smtClean="0">
                <a:solidFill>
                  <a:schemeClr val="bg1"/>
                </a:solidFill>
              </a:rPr>
              <a:t>24</a:t>
            </a:fld>
            <a:r>
              <a:rPr lang="de-DE" dirty="0" smtClean="0">
                <a:solidFill>
                  <a:schemeClr val="bg1"/>
                </a:solidFill>
              </a:rPr>
              <a:t>/27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High-Speed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Lenses</a:t>
            </a: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Reality I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uppieren 51"/>
          <p:cNvGrpSpPr/>
          <p:nvPr/>
        </p:nvGrpSpPr>
        <p:grpSpPr>
          <a:xfrm>
            <a:off x="1141977" y="812222"/>
            <a:ext cx="5086207" cy="3703744"/>
            <a:chOff x="2167821" y="762821"/>
            <a:chExt cx="5086207" cy="3703744"/>
          </a:xfrm>
        </p:grpSpPr>
        <p:grpSp>
          <p:nvGrpSpPr>
            <p:cNvPr id="9" name="Gruppieren 8"/>
            <p:cNvGrpSpPr/>
            <p:nvPr/>
          </p:nvGrpSpPr>
          <p:grpSpPr>
            <a:xfrm>
              <a:off x="3203848" y="1131590"/>
              <a:ext cx="2952248" cy="2952248"/>
              <a:chOff x="1619752" y="1620000"/>
              <a:chExt cx="1800000" cy="1800000"/>
            </a:xfrm>
          </p:grpSpPr>
          <p:sp>
            <p:nvSpPr>
              <p:cNvPr id="7" name="Ellipse 6"/>
              <p:cNvSpPr>
                <a:spLocks noChangeAspect="1"/>
              </p:cNvSpPr>
              <p:nvPr/>
            </p:nvSpPr>
            <p:spPr>
              <a:xfrm>
                <a:off x="1979832" y="1995806"/>
                <a:ext cx="1080000" cy="108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2" name="Ellipse 11"/>
              <p:cNvSpPr>
                <a:spLocks noChangeAspect="1"/>
              </p:cNvSpPr>
              <p:nvPr/>
            </p:nvSpPr>
            <p:spPr>
              <a:xfrm>
                <a:off x="2159752" y="2160000"/>
                <a:ext cx="720000" cy="72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Ellipse 13"/>
              <p:cNvSpPr>
                <a:spLocks noChangeAspect="1"/>
              </p:cNvSpPr>
              <p:nvPr/>
            </p:nvSpPr>
            <p:spPr>
              <a:xfrm>
                <a:off x="2339752" y="2342570"/>
                <a:ext cx="360000" cy="36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1799752" y="1800000"/>
                <a:ext cx="1440000" cy="144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Ellipse 15"/>
              <p:cNvSpPr>
                <a:spLocks noChangeAspect="1"/>
              </p:cNvSpPr>
              <p:nvPr/>
            </p:nvSpPr>
            <p:spPr>
              <a:xfrm>
                <a:off x="1619752" y="1620000"/>
                <a:ext cx="1800000" cy="1800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11" name="Gerader Verbinder 10"/>
            <p:cNvCxnSpPr>
              <a:stCxn id="16" idx="1"/>
              <a:endCxn id="16" idx="5"/>
            </p:cNvCxnSpPr>
            <p:nvPr/>
          </p:nvCxnSpPr>
          <p:spPr>
            <a:xfrm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>
              <a:stCxn id="16" idx="0"/>
              <a:endCxn id="16" idx="4"/>
            </p:cNvCxnSpPr>
            <p:nvPr/>
          </p:nvCxnSpPr>
          <p:spPr>
            <a:xfrm>
              <a:off x="4679972" y="1131590"/>
              <a:ext cx="0" cy="2952248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>
              <a:stCxn id="16" idx="2"/>
              <a:endCxn id="16" idx="6"/>
            </p:cNvCxnSpPr>
            <p:nvPr/>
          </p:nvCxnSpPr>
          <p:spPr>
            <a:xfrm>
              <a:off x="3203848" y="2607714"/>
              <a:ext cx="2952248" cy="0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4290463" y="762821"/>
              <a:ext cx="77296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Aperture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4418703" y="4189566"/>
              <a:ext cx="5164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5813071" y="1192398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brightness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2523888" y="3666065"/>
              <a:ext cx="104708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Uniformity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6283890" y="2373296"/>
              <a:ext cx="970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Freedom 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de-DE" sz="1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istortion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5756366" y="3645552"/>
              <a:ext cx="7633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 </a:t>
              </a:r>
            </a:p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planarity</a:t>
              </a:r>
              <a:endParaRPr lang="de-DE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hteck 42"/>
            <p:cNvSpPr/>
            <p:nvPr/>
          </p:nvSpPr>
          <p:spPr>
            <a:xfrm>
              <a:off x="2167821" y="2473429"/>
              <a:ext cx="90762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hteck 43"/>
            <p:cNvSpPr/>
            <p:nvPr/>
          </p:nvSpPr>
          <p:spPr>
            <a:xfrm>
              <a:off x="2794479" y="1271053"/>
              <a:ext cx="76495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  <a:endPara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Gerader Verbinder 48"/>
            <p:cNvCxnSpPr>
              <a:stCxn id="16" idx="7"/>
              <a:endCxn id="16" idx="3"/>
            </p:cNvCxnSpPr>
            <p:nvPr/>
          </p:nvCxnSpPr>
          <p:spPr>
            <a:xfrm flipH="1">
              <a:off x="3636195" y="1563937"/>
              <a:ext cx="2087554" cy="2087554"/>
            </a:xfrm>
            <a:prstGeom prst="line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3" name="Freihandform 52"/>
          <p:cNvSpPr/>
          <p:nvPr/>
        </p:nvSpPr>
        <p:spPr>
          <a:xfrm>
            <a:off x="2190612" y="1184115"/>
            <a:ext cx="2348495" cy="2651102"/>
          </a:xfrm>
          <a:custGeom>
            <a:avLst/>
            <a:gdLst>
              <a:gd name="connsiteX0" fmla="*/ 1453830 w 2933974"/>
              <a:gd name="connsiteY0" fmla="*/ 0 h 2933974"/>
              <a:gd name="connsiteX1" fmla="*/ 2499799 w 2933974"/>
              <a:gd name="connsiteY1" fmla="*/ 447332 h 2933974"/>
              <a:gd name="connsiteX2" fmla="*/ 2933974 w 2933974"/>
              <a:gd name="connsiteY2" fmla="*/ 1480144 h 2933974"/>
              <a:gd name="connsiteX3" fmla="*/ 2512955 w 2933974"/>
              <a:gd name="connsiteY3" fmla="*/ 2512956 h 2933974"/>
              <a:gd name="connsiteX4" fmla="*/ 1453830 w 2933974"/>
              <a:gd name="connsiteY4" fmla="*/ 2933974 h 2933974"/>
              <a:gd name="connsiteX5" fmla="*/ 447332 w 2933974"/>
              <a:gd name="connsiteY5" fmla="*/ 2512956 h 2933974"/>
              <a:gd name="connsiteX6" fmla="*/ 0 w 2933974"/>
              <a:gd name="connsiteY6" fmla="*/ 1466987 h 2933974"/>
              <a:gd name="connsiteX7" fmla="*/ 427597 w 2933974"/>
              <a:gd name="connsiteY7" fmla="*/ 440754 h 2933974"/>
              <a:gd name="connsiteX8" fmla="*/ 1453830 w 2933974"/>
              <a:gd name="connsiteY8" fmla="*/ 0 h 2933974"/>
              <a:gd name="connsiteX0" fmla="*/ 1440673 w 2933974"/>
              <a:gd name="connsiteY0" fmla="*/ 0 h 2664259"/>
              <a:gd name="connsiteX1" fmla="*/ 2499799 w 2933974"/>
              <a:gd name="connsiteY1" fmla="*/ 177617 h 2664259"/>
              <a:gd name="connsiteX2" fmla="*/ 2933974 w 2933974"/>
              <a:gd name="connsiteY2" fmla="*/ 1210429 h 2664259"/>
              <a:gd name="connsiteX3" fmla="*/ 2512955 w 2933974"/>
              <a:gd name="connsiteY3" fmla="*/ 2243241 h 2664259"/>
              <a:gd name="connsiteX4" fmla="*/ 1453830 w 2933974"/>
              <a:gd name="connsiteY4" fmla="*/ 2664259 h 2664259"/>
              <a:gd name="connsiteX5" fmla="*/ 447332 w 2933974"/>
              <a:gd name="connsiteY5" fmla="*/ 2243241 h 2664259"/>
              <a:gd name="connsiteX6" fmla="*/ 0 w 2933974"/>
              <a:gd name="connsiteY6" fmla="*/ 1197272 h 2664259"/>
              <a:gd name="connsiteX7" fmla="*/ 427597 w 2933974"/>
              <a:gd name="connsiteY7" fmla="*/ 171039 h 2664259"/>
              <a:gd name="connsiteX8" fmla="*/ 1440673 w 2933974"/>
              <a:gd name="connsiteY8" fmla="*/ 0 h 2664259"/>
              <a:gd name="connsiteX0" fmla="*/ 1460408 w 2933974"/>
              <a:gd name="connsiteY0" fmla="*/ 0 h 2940552"/>
              <a:gd name="connsiteX1" fmla="*/ 2499799 w 2933974"/>
              <a:gd name="connsiteY1" fmla="*/ 453910 h 2940552"/>
              <a:gd name="connsiteX2" fmla="*/ 2933974 w 2933974"/>
              <a:gd name="connsiteY2" fmla="*/ 1486722 h 2940552"/>
              <a:gd name="connsiteX3" fmla="*/ 2512955 w 2933974"/>
              <a:gd name="connsiteY3" fmla="*/ 2519534 h 2940552"/>
              <a:gd name="connsiteX4" fmla="*/ 1453830 w 2933974"/>
              <a:gd name="connsiteY4" fmla="*/ 2940552 h 2940552"/>
              <a:gd name="connsiteX5" fmla="*/ 447332 w 2933974"/>
              <a:gd name="connsiteY5" fmla="*/ 2519534 h 2940552"/>
              <a:gd name="connsiteX6" fmla="*/ 0 w 2933974"/>
              <a:gd name="connsiteY6" fmla="*/ 1473565 h 2940552"/>
              <a:gd name="connsiteX7" fmla="*/ 427597 w 2933974"/>
              <a:gd name="connsiteY7" fmla="*/ 447332 h 2940552"/>
              <a:gd name="connsiteX8" fmla="*/ 1460408 w 2933974"/>
              <a:gd name="connsiteY8" fmla="*/ 0 h 2940552"/>
              <a:gd name="connsiteX0" fmla="*/ 1460408 w 2933974"/>
              <a:gd name="connsiteY0" fmla="*/ 0 h 2940552"/>
              <a:gd name="connsiteX1" fmla="*/ 2499799 w 2933974"/>
              <a:gd name="connsiteY1" fmla="*/ 453910 h 2940552"/>
              <a:gd name="connsiteX2" fmla="*/ 2933974 w 2933974"/>
              <a:gd name="connsiteY2" fmla="*/ 1486722 h 2940552"/>
              <a:gd name="connsiteX3" fmla="*/ 2512955 w 2933974"/>
              <a:gd name="connsiteY3" fmla="*/ 2519534 h 2940552"/>
              <a:gd name="connsiteX4" fmla="*/ 1453830 w 2933974"/>
              <a:gd name="connsiteY4" fmla="*/ 2940552 h 2940552"/>
              <a:gd name="connsiteX5" fmla="*/ 447332 w 2933974"/>
              <a:gd name="connsiteY5" fmla="*/ 2519534 h 2940552"/>
              <a:gd name="connsiteX6" fmla="*/ 0 w 2933974"/>
              <a:gd name="connsiteY6" fmla="*/ 1473565 h 2940552"/>
              <a:gd name="connsiteX7" fmla="*/ 611792 w 2933974"/>
              <a:gd name="connsiteY7" fmla="*/ 664420 h 2940552"/>
              <a:gd name="connsiteX8" fmla="*/ 1460408 w 2933974"/>
              <a:gd name="connsiteY8" fmla="*/ 0 h 2940552"/>
              <a:gd name="connsiteX0" fmla="*/ 1460408 w 2933974"/>
              <a:gd name="connsiteY0" fmla="*/ 0 h 2940552"/>
              <a:gd name="connsiteX1" fmla="*/ 2499799 w 2933974"/>
              <a:gd name="connsiteY1" fmla="*/ 453910 h 2940552"/>
              <a:gd name="connsiteX2" fmla="*/ 2933974 w 2933974"/>
              <a:gd name="connsiteY2" fmla="*/ 1486722 h 2940552"/>
              <a:gd name="connsiteX3" fmla="*/ 2512955 w 2933974"/>
              <a:gd name="connsiteY3" fmla="*/ 2519534 h 2940552"/>
              <a:gd name="connsiteX4" fmla="*/ 1453830 w 2933974"/>
              <a:gd name="connsiteY4" fmla="*/ 2940552 h 2940552"/>
              <a:gd name="connsiteX5" fmla="*/ 1059125 w 2933974"/>
              <a:gd name="connsiteY5" fmla="*/ 1894584 h 2940552"/>
              <a:gd name="connsiteX6" fmla="*/ 0 w 2933974"/>
              <a:gd name="connsiteY6" fmla="*/ 1473565 h 2940552"/>
              <a:gd name="connsiteX7" fmla="*/ 611792 w 2933974"/>
              <a:gd name="connsiteY7" fmla="*/ 664420 h 2940552"/>
              <a:gd name="connsiteX8" fmla="*/ 1460408 w 2933974"/>
              <a:gd name="connsiteY8" fmla="*/ 0 h 2940552"/>
              <a:gd name="connsiteX0" fmla="*/ 1460408 w 2933974"/>
              <a:gd name="connsiteY0" fmla="*/ 0 h 2657680"/>
              <a:gd name="connsiteX1" fmla="*/ 2499799 w 2933974"/>
              <a:gd name="connsiteY1" fmla="*/ 453910 h 2657680"/>
              <a:gd name="connsiteX2" fmla="*/ 2933974 w 2933974"/>
              <a:gd name="connsiteY2" fmla="*/ 1486722 h 2657680"/>
              <a:gd name="connsiteX3" fmla="*/ 2512955 w 2933974"/>
              <a:gd name="connsiteY3" fmla="*/ 2519534 h 2657680"/>
              <a:gd name="connsiteX4" fmla="*/ 1453830 w 2933974"/>
              <a:gd name="connsiteY4" fmla="*/ 2657680 h 2657680"/>
              <a:gd name="connsiteX5" fmla="*/ 1059125 w 2933974"/>
              <a:gd name="connsiteY5" fmla="*/ 1894584 h 2657680"/>
              <a:gd name="connsiteX6" fmla="*/ 0 w 2933974"/>
              <a:gd name="connsiteY6" fmla="*/ 1473565 h 2657680"/>
              <a:gd name="connsiteX7" fmla="*/ 611792 w 2933974"/>
              <a:gd name="connsiteY7" fmla="*/ 664420 h 2657680"/>
              <a:gd name="connsiteX8" fmla="*/ 1460408 w 2933974"/>
              <a:gd name="connsiteY8" fmla="*/ 0 h 2657680"/>
              <a:gd name="connsiteX0" fmla="*/ 1460408 w 2933974"/>
              <a:gd name="connsiteY0" fmla="*/ 0 h 2651102"/>
              <a:gd name="connsiteX1" fmla="*/ 2499799 w 2933974"/>
              <a:gd name="connsiteY1" fmla="*/ 447332 h 2651102"/>
              <a:gd name="connsiteX2" fmla="*/ 2933974 w 2933974"/>
              <a:gd name="connsiteY2" fmla="*/ 1480144 h 2651102"/>
              <a:gd name="connsiteX3" fmla="*/ 2512955 w 2933974"/>
              <a:gd name="connsiteY3" fmla="*/ 2512956 h 2651102"/>
              <a:gd name="connsiteX4" fmla="*/ 1453830 w 2933974"/>
              <a:gd name="connsiteY4" fmla="*/ 2651102 h 2651102"/>
              <a:gd name="connsiteX5" fmla="*/ 1059125 w 2933974"/>
              <a:gd name="connsiteY5" fmla="*/ 1888006 h 2651102"/>
              <a:gd name="connsiteX6" fmla="*/ 0 w 2933974"/>
              <a:gd name="connsiteY6" fmla="*/ 1466987 h 2651102"/>
              <a:gd name="connsiteX7" fmla="*/ 611792 w 2933974"/>
              <a:gd name="connsiteY7" fmla="*/ 657842 h 2651102"/>
              <a:gd name="connsiteX8" fmla="*/ 1460408 w 2933974"/>
              <a:gd name="connsiteY8" fmla="*/ 0 h 2651102"/>
              <a:gd name="connsiteX0" fmla="*/ 1460408 w 2933974"/>
              <a:gd name="connsiteY0" fmla="*/ 0 h 2651102"/>
              <a:gd name="connsiteX1" fmla="*/ 2085359 w 2933974"/>
              <a:gd name="connsiteY1" fmla="*/ 861773 h 2651102"/>
              <a:gd name="connsiteX2" fmla="*/ 2933974 w 2933974"/>
              <a:gd name="connsiteY2" fmla="*/ 1480144 h 2651102"/>
              <a:gd name="connsiteX3" fmla="*/ 2512955 w 2933974"/>
              <a:gd name="connsiteY3" fmla="*/ 2512956 h 2651102"/>
              <a:gd name="connsiteX4" fmla="*/ 1453830 w 2933974"/>
              <a:gd name="connsiteY4" fmla="*/ 2651102 h 2651102"/>
              <a:gd name="connsiteX5" fmla="*/ 1059125 w 2933974"/>
              <a:gd name="connsiteY5" fmla="*/ 1888006 h 2651102"/>
              <a:gd name="connsiteX6" fmla="*/ 0 w 2933974"/>
              <a:gd name="connsiteY6" fmla="*/ 1466987 h 2651102"/>
              <a:gd name="connsiteX7" fmla="*/ 611792 w 2933974"/>
              <a:gd name="connsiteY7" fmla="*/ 657842 h 2651102"/>
              <a:gd name="connsiteX8" fmla="*/ 1460408 w 2933974"/>
              <a:gd name="connsiteY8" fmla="*/ 0 h 2651102"/>
              <a:gd name="connsiteX0" fmla="*/ 1460408 w 2512955"/>
              <a:gd name="connsiteY0" fmla="*/ 0 h 2651102"/>
              <a:gd name="connsiteX1" fmla="*/ 2085359 w 2512955"/>
              <a:gd name="connsiteY1" fmla="*/ 861773 h 2651102"/>
              <a:gd name="connsiteX2" fmla="*/ 2348495 w 2512955"/>
              <a:gd name="connsiteY2" fmla="*/ 1473565 h 2651102"/>
              <a:gd name="connsiteX3" fmla="*/ 2512955 w 2512955"/>
              <a:gd name="connsiteY3" fmla="*/ 2512956 h 2651102"/>
              <a:gd name="connsiteX4" fmla="*/ 1453830 w 2512955"/>
              <a:gd name="connsiteY4" fmla="*/ 2651102 h 2651102"/>
              <a:gd name="connsiteX5" fmla="*/ 1059125 w 2512955"/>
              <a:gd name="connsiteY5" fmla="*/ 1888006 h 2651102"/>
              <a:gd name="connsiteX6" fmla="*/ 0 w 2512955"/>
              <a:gd name="connsiteY6" fmla="*/ 1466987 h 2651102"/>
              <a:gd name="connsiteX7" fmla="*/ 611792 w 2512955"/>
              <a:gd name="connsiteY7" fmla="*/ 657842 h 2651102"/>
              <a:gd name="connsiteX8" fmla="*/ 1460408 w 2512955"/>
              <a:gd name="connsiteY8" fmla="*/ 0 h 2651102"/>
              <a:gd name="connsiteX0" fmla="*/ 1460408 w 2348495"/>
              <a:gd name="connsiteY0" fmla="*/ 0 h 2651102"/>
              <a:gd name="connsiteX1" fmla="*/ 2085359 w 2348495"/>
              <a:gd name="connsiteY1" fmla="*/ 861773 h 2651102"/>
              <a:gd name="connsiteX2" fmla="*/ 2348495 w 2348495"/>
              <a:gd name="connsiteY2" fmla="*/ 1473565 h 2651102"/>
              <a:gd name="connsiteX3" fmla="*/ 2111671 w 2348495"/>
              <a:gd name="connsiteY3" fmla="*/ 2111673 h 2651102"/>
              <a:gd name="connsiteX4" fmla="*/ 1453830 w 2348495"/>
              <a:gd name="connsiteY4" fmla="*/ 2651102 h 2651102"/>
              <a:gd name="connsiteX5" fmla="*/ 1059125 w 2348495"/>
              <a:gd name="connsiteY5" fmla="*/ 1888006 h 2651102"/>
              <a:gd name="connsiteX6" fmla="*/ 0 w 2348495"/>
              <a:gd name="connsiteY6" fmla="*/ 1466987 h 2651102"/>
              <a:gd name="connsiteX7" fmla="*/ 611792 w 2348495"/>
              <a:gd name="connsiteY7" fmla="*/ 657842 h 2651102"/>
              <a:gd name="connsiteX8" fmla="*/ 1460408 w 2348495"/>
              <a:gd name="connsiteY8" fmla="*/ 0 h 2651102"/>
              <a:gd name="connsiteX0" fmla="*/ 1460408 w 2348495"/>
              <a:gd name="connsiteY0" fmla="*/ 0 h 2651102"/>
              <a:gd name="connsiteX1" fmla="*/ 2085359 w 2348495"/>
              <a:gd name="connsiteY1" fmla="*/ 861773 h 2651102"/>
              <a:gd name="connsiteX2" fmla="*/ 2348495 w 2348495"/>
              <a:gd name="connsiteY2" fmla="*/ 1473565 h 2651102"/>
              <a:gd name="connsiteX3" fmla="*/ 2111671 w 2348495"/>
              <a:gd name="connsiteY3" fmla="*/ 2111673 h 2651102"/>
              <a:gd name="connsiteX4" fmla="*/ 1453830 w 2348495"/>
              <a:gd name="connsiteY4" fmla="*/ 2651102 h 2651102"/>
              <a:gd name="connsiteX5" fmla="*/ 1059125 w 2348495"/>
              <a:gd name="connsiteY5" fmla="*/ 1888006 h 2651102"/>
              <a:gd name="connsiteX6" fmla="*/ 0 w 2348495"/>
              <a:gd name="connsiteY6" fmla="*/ 1466987 h 2651102"/>
              <a:gd name="connsiteX7" fmla="*/ 631527 w 2348495"/>
              <a:gd name="connsiteY7" fmla="*/ 611793 h 2651102"/>
              <a:gd name="connsiteX8" fmla="*/ 1460408 w 2348495"/>
              <a:gd name="connsiteY8" fmla="*/ 0 h 265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495" h="2651102">
                <a:moveTo>
                  <a:pt x="1460408" y="0"/>
                </a:moveTo>
                <a:lnTo>
                  <a:pt x="2085359" y="861773"/>
                </a:lnTo>
                <a:lnTo>
                  <a:pt x="2348495" y="1473565"/>
                </a:lnTo>
                <a:lnTo>
                  <a:pt x="2111671" y="2111673"/>
                </a:lnTo>
                <a:lnTo>
                  <a:pt x="1453830" y="2651102"/>
                </a:lnTo>
                <a:lnTo>
                  <a:pt x="1059125" y="1888006"/>
                </a:lnTo>
                <a:lnTo>
                  <a:pt x="0" y="1466987"/>
                </a:lnTo>
                <a:lnTo>
                  <a:pt x="631527" y="611793"/>
                </a:lnTo>
                <a:lnTo>
                  <a:pt x="146040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19050">
            <a:solidFill>
              <a:schemeClr val="bg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6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739" r="-88" b="1"/>
          <a:stretch/>
        </p:blipFill>
        <p:spPr>
          <a:xfrm>
            <a:off x="4646787" y="1119004"/>
            <a:ext cx="4317701" cy="29331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7" t="59" r="287" b="201"/>
          <a:stretch/>
        </p:blipFill>
        <p:spPr>
          <a:xfrm>
            <a:off x="107504" y="1131590"/>
            <a:ext cx="4380795" cy="292053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25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Lenses: a practical Quality Test</a:t>
            </a:r>
          </a:p>
        </p:txBody>
      </p:sp>
      <p:sp>
        <p:nvSpPr>
          <p:cNvPr id="25" name="Rechteck 24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1619672" y="2139702"/>
            <a:ext cx="27238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Sirius in image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centre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dirty="0">
                <a:latin typeface="Arial" pitchFamily="34" charset="0"/>
                <a:cs typeface="Arial" pitchFamily="34" charset="0"/>
              </a:rPr>
              <a:t>\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                             </a:t>
            </a:r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4821372" y="3219822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Sirius in image corner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67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26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Lenses: a practical Quality Test</a:t>
            </a:r>
          </a:p>
        </p:txBody>
      </p:sp>
      <p:sp>
        <p:nvSpPr>
          <p:cNvPr id="15" name="Rechteck 14"/>
          <p:cNvSpPr/>
          <p:nvPr/>
        </p:nvSpPr>
        <p:spPr>
          <a:xfrm>
            <a:off x="5859149" y="4157962"/>
            <a:ext cx="9319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Sony GM 1.2/50mm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8" name="Rechteck 17"/>
          <p:cNvSpPr/>
          <p:nvPr/>
        </p:nvSpPr>
        <p:spPr>
          <a:xfrm>
            <a:off x="4081870" y="4155926"/>
            <a:ext cx="10502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Zeiss Planar 1.4/50mm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1980</a:t>
            </a:r>
          </a:p>
        </p:txBody>
      </p:sp>
      <p:sp>
        <p:nvSpPr>
          <p:cNvPr id="19" name="Rechteck 18"/>
          <p:cNvSpPr/>
          <p:nvPr/>
        </p:nvSpPr>
        <p:spPr>
          <a:xfrm>
            <a:off x="2448900" y="4155927"/>
            <a:ext cx="9319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Canon FD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1.4/50mm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1970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503449"/>
            <a:ext cx="1607349" cy="160734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71550"/>
            <a:ext cx="1607349" cy="160734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39" y="2499742"/>
            <a:ext cx="1607349" cy="160734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39" y="777001"/>
            <a:ext cx="1607349" cy="160734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72" y="2511269"/>
            <a:ext cx="1608483" cy="160848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772" y="770416"/>
            <a:ext cx="1608483" cy="1608483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7475180" y="1491630"/>
            <a:ext cx="9319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</a:p>
        </p:txBody>
      </p:sp>
      <p:sp>
        <p:nvSpPr>
          <p:cNvPr id="23" name="Rechteck 22"/>
          <p:cNvSpPr/>
          <p:nvPr/>
        </p:nvSpPr>
        <p:spPr>
          <a:xfrm>
            <a:off x="7475180" y="3184705"/>
            <a:ext cx="9319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Corner</a:t>
            </a:r>
          </a:p>
        </p:txBody>
      </p:sp>
      <p:sp>
        <p:nvSpPr>
          <p:cNvPr id="24" name="Rechteck 23"/>
          <p:cNvSpPr/>
          <p:nvPr/>
        </p:nvSpPr>
        <p:spPr>
          <a:xfrm>
            <a:off x="972000" y="710044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Sirius </a:t>
            </a:r>
            <a:endParaRPr lang="de-DE" dirty="0"/>
          </a:p>
        </p:txBody>
      </p:sp>
      <p:sp>
        <p:nvSpPr>
          <p:cNvPr id="25" name="Rechteck 24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778" r="9148" b="778"/>
          <a:stretch/>
        </p:blipFill>
        <p:spPr>
          <a:xfrm rot="5400000">
            <a:off x="1979712" y="-1979712"/>
            <a:ext cx="5184576" cy="9144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fld id="{399FC675-5A32-4F20-84E3-952C6F326582}" type="slidenum">
              <a:rPr lang="de-DE" smtClean="0"/>
              <a:t>27</a:t>
            </a:fld>
            <a:r>
              <a:rPr lang="de-DE" dirty="0" smtClean="0"/>
              <a:t>/27</a:t>
            </a:r>
            <a:endParaRPr lang="de-DE" dirty="0" smtClean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 for Meteor Observation</a:t>
            </a:r>
          </a:p>
        </p:txBody>
      </p:sp>
      <p:sp>
        <p:nvSpPr>
          <p:cNvPr id="12" name="Rechteck 11"/>
          <p:cNvSpPr/>
          <p:nvPr/>
        </p:nvSpPr>
        <p:spPr>
          <a:xfrm>
            <a:off x="971600" y="836429"/>
            <a:ext cx="741682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Aperture counts – but also field of view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There is no magic stick: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if the lens design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subordinated to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speed or aperture alone,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other criteria will inevitably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suffer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given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cheap lens with ultra-high-speed will always have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strong artefacts, brightness fall-off and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distortion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 image quality from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corner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 stops 1.2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1.4 for full-frame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APS-C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comes at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Lenses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good correction of </a:t>
            </a:r>
            <a:r>
              <a:rPr lang="en-US" sz="1400" i="1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image quality parameters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preferable – even for the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price of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F-stop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For astronomic ultra-wide-field imaging such as Meteor observation multi-aperture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systems are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003648" y="4470380"/>
            <a:ext cx="78384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Photo with Sony GM 1.2/50mm at F =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1.2 with Sony </a:t>
            </a:r>
            <a:r>
              <a:rPr lang="el-GR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7S at ISO 6.400 and t = 4 s</a:t>
            </a:r>
          </a:p>
        </p:txBody>
      </p:sp>
    </p:spTree>
    <p:extLst>
      <p:ext uri="{BB962C8B-B14F-4D97-AF65-F5344CB8AC3E}">
        <p14:creationId xmlns:p14="http://schemas.microsoft.com/office/powerpoint/2010/main" val="19480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 </a:t>
            </a:r>
            <a:r>
              <a:rPr lang="de-DE" dirty="0" smtClean="0"/>
              <a:t>27/27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 rot="21235053">
            <a:off x="837279" y="1314594"/>
            <a:ext cx="7562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Thank You very much for Your attention !</a:t>
            </a:r>
            <a:endParaRPr lang="de-DE" sz="3200" dirty="0">
              <a:solidFill>
                <a:srgbClr val="D60093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 in Astronomy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003648" y="555526"/>
            <a:ext cx="3384376" cy="82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Prof. Dr.-Ing. Peter </a:t>
            </a:r>
            <a:r>
              <a:rPr kumimoji="1" lang="de-DE" sz="1200" dirty="0">
                <a:solidFill>
                  <a:srgbClr val="E6E6E6"/>
                </a:solidFill>
                <a:latin typeface="Arial" charset="0"/>
              </a:rPr>
              <a:t>C. </a:t>
            </a:r>
            <a:r>
              <a:rPr kumimoji="1" lang="de-DE" sz="1200" dirty="0" err="1" smtClean="0">
                <a:solidFill>
                  <a:srgbClr val="E6E6E6"/>
                </a:solidFill>
                <a:latin typeface="Arial" charset="0"/>
              </a:rPr>
              <a:t>Slansky</a:t>
            </a:r>
            <a:endParaRPr kumimoji="1" lang="de-DE" sz="1200" dirty="0" smtClean="0">
              <a:solidFill>
                <a:srgbClr val="E6E6E6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Department II Technology</a:t>
            </a:r>
          </a:p>
          <a:p>
            <a:pPr>
              <a:spcBef>
                <a:spcPct val="50000"/>
              </a:spcBef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University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for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Television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and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Film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Munich</a:t>
            </a:r>
            <a:endParaRPr kumimoji="1" lang="de-DE" sz="1000" dirty="0" smtClean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004490" y="2283718"/>
            <a:ext cx="7672366" cy="233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de-DE" sz="1000" b="1" dirty="0" smtClean="0">
                <a:solidFill>
                  <a:srgbClr val="E6E6E6"/>
                </a:solidFill>
                <a:latin typeface="Arial" charset="0"/>
              </a:rPr>
              <a:t>References: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Slansky, Peter C.: </a:t>
            </a:r>
            <a:r>
              <a:rPr kumimoji="1" lang="de-DE" sz="1000" i="1" dirty="0" smtClean="0">
                <a:solidFill>
                  <a:srgbClr val="E6E6E6"/>
                </a:solidFill>
                <a:latin typeface="Arial" charset="0"/>
              </a:rPr>
              <a:t>High </a:t>
            </a:r>
            <a:r>
              <a:rPr kumimoji="1" lang="de-DE" sz="1000" i="1" dirty="0" err="1" smtClean="0">
                <a:solidFill>
                  <a:srgbClr val="E6E6E6"/>
                </a:solidFill>
                <a:latin typeface="Arial" charset="0"/>
              </a:rPr>
              <a:t>speed</a:t>
            </a:r>
            <a:r>
              <a:rPr kumimoji="1" lang="de-DE" sz="1000" i="1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000" i="1" dirty="0" err="1" smtClean="0">
                <a:solidFill>
                  <a:srgbClr val="E6E6E6"/>
                </a:solidFill>
                <a:latin typeface="Arial" charset="0"/>
              </a:rPr>
              <a:t>lenses</a:t>
            </a:r>
            <a:r>
              <a:rPr kumimoji="1" lang="de-DE" sz="1000" i="1" dirty="0" smtClean="0">
                <a:solidFill>
                  <a:srgbClr val="E6E6E6"/>
                </a:solidFill>
                <a:latin typeface="Arial" charset="0"/>
              </a:rPr>
              <a:t> in </a:t>
            </a:r>
            <a:r>
              <a:rPr kumimoji="1" lang="de-DE" sz="1000" i="1" dirty="0" err="1" smtClean="0">
                <a:solidFill>
                  <a:srgbClr val="E6E6E6"/>
                </a:solidFill>
                <a:latin typeface="Arial" charset="0"/>
              </a:rPr>
              <a:t>Astronomy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; WGN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journal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of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the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IMO 52:1 (2024)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>
                <a:solidFill>
                  <a:srgbClr val="E6E6E6"/>
                </a:solidFill>
                <a:latin typeface="Arial" charset="0"/>
              </a:rPr>
              <a:t>Slansky, Peter C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.: </a:t>
            </a:r>
            <a:r>
              <a:rPr kumimoji="1" lang="de-DE" sz="1000" i="1" dirty="0" smtClean="0">
                <a:solidFill>
                  <a:srgbClr val="E6E6E6"/>
                </a:solidFill>
                <a:latin typeface="Arial" charset="0"/>
              </a:rPr>
              <a:t>Einführung in die fotografische Optik II: Blende und Tiefenschärfe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;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script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 at HFF </a:t>
            </a:r>
            <a:r>
              <a:rPr kumimoji="1" lang="de-DE" sz="1000" dirty="0" err="1" smtClean="0">
                <a:solidFill>
                  <a:srgbClr val="E6E6E6"/>
                </a:solidFill>
                <a:latin typeface="Arial" charset="0"/>
              </a:rPr>
              <a:t>Munich</a:t>
            </a:r>
            <a:endParaRPr kumimoji="1" lang="de-DE" sz="1000" dirty="0" smtClean="0">
              <a:solidFill>
                <a:srgbClr val="E6E6E6"/>
              </a:solidFill>
              <a:latin typeface="Arial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www.peter-slansky.de</a:t>
            </a:r>
            <a:endParaRPr kumimoji="1" lang="de-DE" sz="1000" i="1" dirty="0" smtClean="0">
              <a:solidFill>
                <a:srgbClr val="E6E6E6"/>
              </a:solidFill>
              <a:latin typeface="Arial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https</a:t>
            </a:r>
            <a:r>
              <a:rPr kumimoji="1" lang="de-DE" sz="1000" dirty="0">
                <a:solidFill>
                  <a:srgbClr val="E6E6E6"/>
                </a:solidFill>
                <a:latin typeface="Arial" charset="0"/>
              </a:rPr>
              <a:t>://leica-camera.com/de-DE/fotografie/objektive/m/noctilux-m-1-12-50mm-asph-schwarz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#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>
                <a:solidFill>
                  <a:srgbClr val="E6E6E6"/>
                </a:solidFill>
                <a:latin typeface="Arial" charset="0"/>
              </a:rPr>
              <a:t>https://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bluemooncameracodex.com/technical-reviews/living-with-the-canon-50mm-f095-dream-lens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>
                <a:solidFill>
                  <a:srgbClr val="E6E6E6"/>
                </a:solidFill>
                <a:latin typeface="Arial" charset="0"/>
              </a:rPr>
              <a:t>https://rikuwrites.blogspot.com/2010/06/most-beautiful-movie-ever-made.html</a:t>
            </a:r>
            <a:endParaRPr kumimoji="1" lang="de-DE" sz="1000" dirty="0" smtClean="0">
              <a:solidFill>
                <a:srgbClr val="E6E6E6"/>
              </a:solidFill>
              <a:latin typeface="Arial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www.dg77.net/photo/tech/fastex.htm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>
                <a:solidFill>
                  <a:srgbClr val="E6E6E6"/>
                </a:solidFill>
                <a:latin typeface="Arial" charset="0"/>
              </a:rPr>
              <a:t>https://blog.ormsdirect.co.za/the-worlds-fastest-fake-lens-zeiss-40mm-f0-33</a:t>
            </a: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/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kumimoji="1" lang="de-DE" sz="1000" dirty="0" smtClean="0">
                <a:solidFill>
                  <a:srgbClr val="E6E6E6"/>
                </a:solidFill>
                <a:latin typeface="Arial" charset="0"/>
              </a:rPr>
              <a:t>https://allsky7.net</a:t>
            </a:r>
          </a:p>
        </p:txBody>
      </p:sp>
    </p:spTree>
    <p:extLst>
      <p:ext uri="{BB962C8B-B14F-4D97-AF65-F5344CB8AC3E}">
        <p14:creationId xmlns:p14="http://schemas.microsoft.com/office/powerpoint/2010/main" val="15021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7" y="694678"/>
            <a:ext cx="7177443" cy="403731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        </a:t>
            </a:r>
            <a:fld id="{FB0323B2-E3CC-40EB-BA7C-12387333B1B9}" type="slidenum">
              <a:rPr lang="de-DE" smtClean="0"/>
              <a:t>3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3888032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 High-Speed Lenses?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0000"/>
                    </a14:imgEffect>
                    <a14:imgEffect>
                      <a14:saturation sat="80000"/>
                    </a14:imgEffect>
                    <a14:imgEffect>
                      <a14:brightnessContrast bright="21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7" y="694678"/>
            <a:ext cx="7177443" cy="4037312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smtClean="0"/>
              <a:t>  </a:t>
            </a:r>
            <a:fld id="{FB0323B2-E3CC-40EB-BA7C-12387333B1B9}" type="slidenum">
              <a:rPr lang="de-DE" smtClean="0"/>
              <a:t>4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3888032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Why High-Speed Lenses?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171300" y="915566"/>
            <a:ext cx="698477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For a shallow depth of field with a “pleasing” </a:t>
            </a:r>
            <a:r>
              <a:rPr lang="en-US" sz="2200" i="1" dirty="0" err="1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bokeh</a:t>
            </a:r>
            <a:endParaRPr lang="en-US" sz="2200" i="1" dirty="0" smtClean="0">
              <a:solidFill>
                <a:srgbClr val="D6009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smtClean="0"/>
              <a:t>   </a:t>
            </a:r>
            <a:fld id="{FB0323B2-E3CC-40EB-BA7C-12387333B1B9}" type="slidenum">
              <a:rPr lang="de-DE" smtClean="0"/>
              <a:t>5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6840360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Early High-Speed Lenses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Photography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10" y="699542"/>
            <a:ext cx="5819287" cy="388843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563888" y="4809513"/>
            <a:ext cx="19747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www.leica-camera.com/de</a:t>
            </a:r>
            <a:endParaRPr 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211518" y="1543893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sz="1400" dirty="0">
                <a:solidFill>
                  <a:srgbClr val="E6E6E6"/>
                </a:solidFill>
                <a:latin typeface="Arial" charset="0"/>
              </a:rPr>
              <a:t>1961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465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</a:t>
            </a:r>
            <a:r>
              <a:rPr lang="de-DE" dirty="0" smtClean="0"/>
              <a:t>     </a:t>
            </a:r>
            <a:fld id="{FB0323B2-E3CC-40EB-BA7C-12387333B1B9}" type="slidenum">
              <a:rPr lang="de-DE" smtClean="0"/>
              <a:t>6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815131" y="1266792"/>
            <a:ext cx="1994457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Canon 7 </a:t>
            </a:r>
            <a:r>
              <a:rPr kumimoji="1" lang="de-DE" dirty="0" err="1" smtClean="0">
                <a:solidFill>
                  <a:srgbClr val="E6E6E6"/>
                </a:solidFill>
                <a:latin typeface="Arial" charset="0"/>
              </a:rPr>
              <a:t>with</a:t>
            </a:r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 </a:t>
            </a:r>
          </a:p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0.95/50mm</a:t>
            </a:r>
          </a:p>
          <a:p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7 </a:t>
            </a:r>
            <a:r>
              <a:rPr kumimoji="1" lang="de-DE" sz="1400" dirty="0" err="1" smtClean="0">
                <a:solidFill>
                  <a:srgbClr val="E6E6E6"/>
                </a:solidFill>
                <a:latin typeface="Arial" charset="0"/>
              </a:rPr>
              <a:t>elements</a:t>
            </a:r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 in 5 </a:t>
            </a:r>
            <a:r>
              <a:rPr kumimoji="1" lang="de-DE" sz="1400" dirty="0" err="1" smtClean="0">
                <a:solidFill>
                  <a:srgbClr val="E6E6E6"/>
                </a:solidFill>
                <a:latin typeface="Arial" charset="0"/>
              </a:rPr>
              <a:t>groups</a:t>
            </a:r>
            <a:endParaRPr kumimoji="1" lang="de-DE" sz="1400" dirty="0" smtClean="0">
              <a:solidFill>
                <a:srgbClr val="E6E6E6"/>
              </a:solidFill>
              <a:latin typeface="Arial" charset="0"/>
            </a:endParaRPr>
          </a:p>
          <a:p>
            <a:endParaRPr kumimoji="1" lang="de-DE" sz="1400" dirty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1961</a:t>
            </a:r>
            <a:endParaRPr lang="de-DE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5600" r="-399" b="20201"/>
          <a:stretch/>
        </p:blipFill>
        <p:spPr>
          <a:xfrm>
            <a:off x="1090366" y="615805"/>
            <a:ext cx="5465318" cy="405521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563888" y="4809513"/>
            <a:ext cx="2519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kumimoji="1" lang="de-DE" sz="1200" i="1" dirty="0" smtClean="0">
                <a:solidFill>
                  <a:srgbClr val="E6E6E6"/>
                </a:solidFill>
                <a:latin typeface="Arial" charset="0"/>
              </a:rPr>
              <a:t>bluemooncameracodex.com</a:t>
            </a:r>
            <a:endParaRPr lang="de-DE" sz="1200" i="1" dirty="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972000" y="151200"/>
            <a:ext cx="6840360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Early High-Speed Lenses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Photography</a:t>
            </a:r>
          </a:p>
        </p:txBody>
      </p:sp>
    </p:spTree>
    <p:extLst>
      <p:ext uri="{BB962C8B-B14F-4D97-AF65-F5344CB8AC3E}">
        <p14:creationId xmlns:p14="http://schemas.microsoft.com/office/powerpoint/2010/main" val="2905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smtClean="0"/>
              <a:t>  </a:t>
            </a:r>
            <a:fld id="{FB0323B2-E3CC-40EB-BA7C-12387333B1B9}" type="slidenum">
              <a:rPr lang="de-DE" smtClean="0"/>
              <a:t>7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815131" y="1266792"/>
            <a:ext cx="2005677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Zeiss </a:t>
            </a:r>
          </a:p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Super-Q-</a:t>
            </a:r>
            <a:r>
              <a:rPr kumimoji="1" lang="de-DE" dirty="0" err="1" smtClean="0">
                <a:solidFill>
                  <a:srgbClr val="E6E6E6"/>
                </a:solidFill>
                <a:latin typeface="Arial" charset="0"/>
              </a:rPr>
              <a:t>Gigantar</a:t>
            </a:r>
            <a:endParaRPr kumimoji="1" lang="de-DE" dirty="0" smtClean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dirty="0" smtClean="0">
                <a:solidFill>
                  <a:srgbClr val="E6E6E6"/>
                </a:solidFill>
                <a:latin typeface="Arial" charset="0"/>
              </a:rPr>
              <a:t>0.33/40mm</a:t>
            </a:r>
          </a:p>
          <a:p>
            <a:endParaRPr kumimoji="1" lang="de-DE" sz="1400" dirty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sz="1400" dirty="0" smtClean="0">
                <a:solidFill>
                  <a:srgbClr val="E6E6E6"/>
                </a:solidFill>
                <a:latin typeface="Arial" charset="0"/>
              </a:rPr>
              <a:t>1966</a:t>
            </a:r>
            <a:endParaRPr lang="de-DE" sz="1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6" y="821637"/>
            <a:ext cx="5465318" cy="364354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 rot="21337890">
            <a:off x="3979784" y="3921464"/>
            <a:ext cx="3408932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“Q” for “</a:t>
            </a:r>
            <a:r>
              <a:rPr lang="en-US" sz="2200" i="1" dirty="0" err="1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Quatsch</a:t>
            </a:r>
            <a:r>
              <a:rPr lang="en-US" sz="2200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”…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972000" y="151200"/>
            <a:ext cx="6840360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Early High-Speed Lenses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Photography</a:t>
            </a:r>
          </a:p>
        </p:txBody>
      </p:sp>
      <p:sp>
        <p:nvSpPr>
          <p:cNvPr id="11" name="Rechteck 10"/>
          <p:cNvSpPr/>
          <p:nvPr/>
        </p:nvSpPr>
        <p:spPr>
          <a:xfrm>
            <a:off x="3563888" y="4809513"/>
            <a:ext cx="11139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www.zeiss.de</a:t>
            </a:r>
            <a:endParaRPr 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45" y="653846"/>
            <a:ext cx="5147443" cy="3431628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dirty="0" smtClean="0"/>
              <a:t>www.peter-slansky.de</a:t>
            </a: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dirty="0" smtClean="0"/>
              <a:t>   </a:t>
            </a:r>
            <a:fld id="{FB0323B2-E3CC-40EB-BA7C-12387333B1B9}" type="slidenum">
              <a:rPr lang="de-DE" smtClean="0"/>
              <a:t>8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972000" y="151200"/>
            <a:ext cx="6840360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Early High-Speed Lenses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Cinema</a:t>
            </a:r>
          </a:p>
        </p:txBody>
      </p:sp>
      <p:sp>
        <p:nvSpPr>
          <p:cNvPr id="21" name="Rechteck 20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01378" y="4155926"/>
            <a:ext cx="2582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Zeiss </a:t>
            </a:r>
            <a:r>
              <a:rPr kumimoji="1" lang="de-DE" sz="1200" dirty="0" err="1" smtClean="0">
                <a:solidFill>
                  <a:srgbClr val="E6E6E6"/>
                </a:solidFill>
                <a:latin typeface="Arial" charset="0"/>
              </a:rPr>
              <a:t>Planar</a:t>
            </a:r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 0.7/50mm</a:t>
            </a:r>
          </a:p>
          <a:p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1967</a:t>
            </a:r>
            <a:endParaRPr lang="de-DE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4046"/>
            <a:ext cx="3439871" cy="343987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446241" y="4620603"/>
            <a:ext cx="2154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www.zeiss.de</a:t>
            </a:r>
          </a:p>
          <a:p>
            <a:r>
              <a:rPr kumimoji="1" lang="de-DE" sz="1200" i="1" dirty="0" smtClean="0">
                <a:solidFill>
                  <a:srgbClr val="E6E6E6"/>
                </a:solidFill>
                <a:latin typeface="Arial" charset="0"/>
              </a:rPr>
              <a:t>www.rikuwrites.blogspot.com</a:t>
            </a:r>
            <a:endParaRPr lang="de-DE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355395" y="4155926"/>
            <a:ext cx="3137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de-DE" sz="1200" i="1" dirty="0" smtClean="0">
                <a:solidFill>
                  <a:srgbClr val="E6E6E6"/>
                </a:solidFill>
                <a:latin typeface="Arial" charset="0"/>
              </a:rPr>
              <a:t>Barry </a:t>
            </a:r>
            <a:r>
              <a:rPr kumimoji="1" lang="de-DE" sz="1200" i="1" dirty="0" err="1" smtClean="0">
                <a:solidFill>
                  <a:srgbClr val="E6E6E6"/>
                </a:solidFill>
                <a:latin typeface="Arial" charset="0"/>
              </a:rPr>
              <a:t>Lyndon</a:t>
            </a:r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 (</a:t>
            </a:r>
            <a:r>
              <a:rPr kumimoji="1" lang="de-DE" sz="1200" dirty="0" err="1" smtClean="0">
                <a:solidFill>
                  <a:srgbClr val="E6E6E6"/>
                </a:solidFill>
                <a:latin typeface="Arial" charset="0"/>
              </a:rPr>
              <a:t>Director</a:t>
            </a:r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: Stanley Kubrick)</a:t>
            </a:r>
            <a:endParaRPr kumimoji="1" lang="de-DE" sz="1200" i="1" dirty="0" smtClean="0">
              <a:solidFill>
                <a:srgbClr val="E6E6E6"/>
              </a:solidFill>
              <a:latin typeface="Arial" charset="0"/>
            </a:endParaRPr>
          </a:p>
          <a:p>
            <a:r>
              <a:rPr kumimoji="1" lang="de-DE" sz="1200" dirty="0" smtClean="0">
                <a:solidFill>
                  <a:srgbClr val="E6E6E6"/>
                </a:solidFill>
                <a:latin typeface="Arial" charset="0"/>
              </a:rPr>
              <a:t>1975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0647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t="778" r="9148" b="778"/>
          <a:stretch/>
        </p:blipFill>
        <p:spPr>
          <a:xfrm rot="5400000">
            <a:off x="1979712" y="-1979712"/>
            <a:ext cx="5184576" cy="9144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308304" y="4671015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kumimoji="1" lang="de-DE" sz="1200" dirty="0">
              <a:solidFill>
                <a:srgbClr val="E6E6E6"/>
              </a:solidFill>
              <a:latin typeface="Arial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156176" y="4818186"/>
            <a:ext cx="2808312" cy="273844"/>
          </a:xfrm>
        </p:spPr>
        <p:txBody>
          <a:bodyPr/>
          <a:lstStyle/>
          <a:p>
            <a:r>
              <a:rPr lang="de-DE" smtClean="0"/>
              <a:t>www.peter-slansky.de</a:t>
            </a:r>
            <a:r>
              <a:rPr lang="de-DE"/>
              <a:t> </a:t>
            </a:r>
            <a:r>
              <a:rPr lang="de-DE" smtClean="0"/>
              <a:t>    </a:t>
            </a:r>
            <a:r>
              <a:rPr lang="de-DE" smtClean="0"/>
              <a:t>   </a:t>
            </a:r>
            <a:fld id="{FB0323B2-E3CC-40EB-BA7C-12387333B1B9}" type="slidenum">
              <a:rPr lang="de-DE" smtClean="0"/>
              <a:t>9</a:t>
            </a:fld>
            <a:r>
              <a:rPr lang="de-DE" dirty="0" smtClean="0"/>
              <a:t>/27</a:t>
            </a:r>
            <a:endParaRPr lang="de-DE" dirty="0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426219">
            <a:off x="1547664" y="1678876"/>
            <a:ext cx="626469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In Astronomy we do not have a depth of field</a:t>
            </a:r>
          </a:p>
        </p:txBody>
      </p:sp>
      <p:sp>
        <p:nvSpPr>
          <p:cNvPr id="14" name="Rechteck 13"/>
          <p:cNvSpPr/>
          <p:nvPr/>
        </p:nvSpPr>
        <p:spPr>
          <a:xfrm>
            <a:off x="1003648" y="4809514"/>
            <a:ext cx="16690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IMC 2024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Kutná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Hora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 rot="21337890">
            <a:off x="2419904" y="2521659"/>
            <a:ext cx="4373792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So, we do not see the </a:t>
            </a:r>
            <a:r>
              <a:rPr lang="en-US" sz="2200" i="1" dirty="0" err="1" smtClean="0">
                <a:solidFill>
                  <a:srgbClr val="D60093"/>
                </a:solidFill>
                <a:latin typeface="Arial" pitchFamily="34" charset="0"/>
                <a:cs typeface="Arial" pitchFamily="34" charset="0"/>
              </a:rPr>
              <a:t>bokeh</a:t>
            </a:r>
            <a:endParaRPr lang="en-US" sz="2200" i="1" dirty="0" smtClean="0">
              <a:solidFill>
                <a:srgbClr val="D6009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972000" y="151200"/>
            <a:ext cx="7704856" cy="44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4290" tIns="52145" rIns="104290" bIns="52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High-Speed Lenses in Astronomy</a:t>
            </a:r>
            <a:endParaRPr lang="en-US" sz="22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0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50000"/>
          </a:schemeClr>
        </a:solidFill>
        <a:ln w="19050">
          <a:solidFill>
            <a:srgbClr val="FFFF00"/>
          </a:solidFill>
          <a:prstDash val="solid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FFFF00"/>
          </a:solidFill>
          <a:tailEnd type="none"/>
        </a:ln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1138</Words>
  <Application>Microsoft Office PowerPoint</Application>
  <PresentationFormat>Bildschirmpräsentation (16:9)</PresentationFormat>
  <Paragraphs>289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Symbol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Slansky, Peter</dc:creator>
  <cp:lastModifiedBy>Slansky, Peter</cp:lastModifiedBy>
  <cp:revision>1293</cp:revision>
  <cp:lastPrinted>2017-09-22T11:21:38Z</cp:lastPrinted>
  <dcterms:created xsi:type="dcterms:W3CDTF">2017-03-10T16:54:08Z</dcterms:created>
  <dcterms:modified xsi:type="dcterms:W3CDTF">2024-09-21T16:25:02Z</dcterms:modified>
</cp:coreProperties>
</file>